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74" r:id="rId16"/>
    <p:sldId id="276" r:id="rId17"/>
    <p:sldId id="277" r:id="rId18"/>
    <p:sldId id="268"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73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94.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684924-2CED-4705-9F50-B1A778DDCF4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684924-2CED-4705-9F50-B1A778DDCF4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第一部分">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92B55E3B-23BE-422B-A7D8-A3611F457858}" type="datetime1">
              <a:rPr lang="zh-CN" altLang="en-US" smtClean="0"/>
            </a:fld>
            <a:endParaRPr lang="zh-CN" altLang="en-US" dirty="0"/>
          </a:p>
        </p:txBody>
      </p:sp>
      <p:sp>
        <p:nvSpPr>
          <p:cNvPr id="18" name="页脚占位符 1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9" name="灯片编号占位符 18"/>
          <p:cNvSpPr>
            <a:spLocks noGrp="1"/>
          </p:cNvSpPr>
          <p:nvPr>
            <p:ph type="sldNum" sz="quarter" idx="12"/>
          </p:nvPr>
        </p:nvSpPr>
        <p:spPr>
          <a:xfrm>
            <a:off x="8610600" y="6356350"/>
            <a:ext cx="2743200" cy="365125"/>
          </a:xfrm>
          <a:prstGeom prst="rect">
            <a:avLst/>
          </a:prstGeom>
        </p:spPr>
        <p:txBody>
          <a:bodyPr/>
          <a:lstStyle>
            <a:lvl1pPr algn="r">
              <a:defRPr/>
            </a:lvl1pPr>
          </a:lstStyle>
          <a:p>
            <a:fld id="{C0488841-0297-45A9-8B36-EC061174ED2C}"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7.xml"/><Relationship Id="rId4" Type="http://schemas.openxmlformats.org/officeDocument/2006/relationships/slide" Target="slide4.xml"/><Relationship Id="rId3" Type="http://schemas.openxmlformats.org/officeDocument/2006/relationships/tags" Target="../tags/tag46.xml"/><Relationship Id="rId2" Type="http://schemas.openxmlformats.org/officeDocument/2006/relationships/image" Target="../media/image10.png"/><Relationship Id="rId1" Type="http://schemas.openxmlformats.org/officeDocument/2006/relationships/tags" Target="../tags/tag45.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xml"/><Relationship Id="rId3" Type="http://schemas.openxmlformats.org/officeDocument/2006/relationships/slide" Target="slide4.xml"/><Relationship Id="rId2" Type="http://schemas.openxmlformats.org/officeDocument/2006/relationships/image" Target="../media/image11.png"/><Relationship Id="rId1" Type="http://schemas.openxmlformats.org/officeDocument/2006/relationships/tags" Target="../tags/tag48.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tags" Target="../tags/tag50.xml"/></Relationships>
</file>

<file path=ppt/slides/_rels/slide13.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6" Type="http://schemas.openxmlformats.org/officeDocument/2006/relationships/slideLayout" Target="../slideLayouts/slideLayout7.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image" Target="../media/image14.png"/><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1.xml"/></Relationships>
</file>

<file path=ppt/slides/_rels/slide14.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6" Type="http://schemas.openxmlformats.org/officeDocument/2006/relationships/slideLayout" Target="../slideLayouts/slideLayout7.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image" Target="../media/image15.png"/><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5.xml"/></Relationships>
</file>

<file path=ppt/slides/_rels/slide15.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8" Type="http://schemas.openxmlformats.org/officeDocument/2006/relationships/slideLayout" Target="../slideLayouts/slideLayout7.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image" Target="../media/image17.jpeg"/><Relationship Id="rId13" Type="http://schemas.openxmlformats.org/officeDocument/2006/relationships/tags" Target="../tags/tag90.xml"/><Relationship Id="rId12" Type="http://schemas.openxmlformats.org/officeDocument/2006/relationships/image" Target="../media/image16.jpeg"/><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slideLayout" Target="../slideLayouts/slideLayout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image" Target="../media/image3.jpeg"/><Relationship Id="rId7" Type="http://schemas.openxmlformats.org/officeDocument/2006/relationships/tags" Target="../tags/tag14.xml"/><Relationship Id="rId6" Type="http://schemas.openxmlformats.org/officeDocument/2006/relationships/image" Target="../media/image2.jpeg"/><Relationship Id="rId5" Type="http://schemas.openxmlformats.org/officeDocument/2006/relationships/tags" Target="../tags/tag13.xml"/><Relationship Id="rId4" Type="http://schemas.openxmlformats.org/officeDocument/2006/relationships/image" Target="../media/image1.jpeg"/><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slideLayout" Target="../slideLayouts/slideLayout7.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slide" Target="slide11.xml"/><Relationship Id="rId4" Type="http://schemas.openxmlformats.org/officeDocument/2006/relationships/tags" Target="../tags/tag16.xml"/><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4" Type="http://schemas.openxmlformats.org/officeDocument/2006/relationships/slideLayout" Target="../slideLayouts/slideLayout7.xml"/><Relationship Id="rId23" Type="http://schemas.openxmlformats.org/officeDocument/2006/relationships/tags" Target="../tags/tag41.xml"/><Relationship Id="rId22" Type="http://schemas.openxmlformats.org/officeDocument/2006/relationships/tags" Target="../tags/tag40.xml"/><Relationship Id="rId21" Type="http://schemas.openxmlformats.org/officeDocument/2006/relationships/tags" Target="../tags/tag39.xml"/><Relationship Id="rId20" Type="http://schemas.openxmlformats.org/officeDocument/2006/relationships/tags" Target="../tags/tag38.xml"/><Relationship Id="rId2" Type="http://schemas.openxmlformats.org/officeDocument/2006/relationships/tags" Target="../tags/tag20.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tags" Target="../tags/tag4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4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4.xml"/><Relationship Id="rId2" Type="http://schemas.openxmlformats.org/officeDocument/2006/relationships/image" Target="../media/image8.jpeg"/><Relationship Id="rId1" Type="http://schemas.openxmlformats.org/officeDocument/2006/relationships/tags" Target="../tags/tag4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5400000">
            <a:off x="975360" y="-975360"/>
            <a:ext cx="3429000" cy="537972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rot="5400000" flipH="1" flipV="1">
            <a:off x="7787642" y="2453640"/>
            <a:ext cx="3429000" cy="537972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9"/>
          <p:cNvSpPr/>
          <p:nvPr/>
        </p:nvSpPr>
        <p:spPr>
          <a:xfrm>
            <a:off x="392430" y="353288"/>
            <a:ext cx="11407140" cy="6054904"/>
          </a:xfrm>
          <a:prstGeom prst="roundRect">
            <a:avLst>
              <a:gd name="adj" fmla="val 4586"/>
            </a:avLst>
          </a:prstGeom>
          <a:solidFill>
            <a:schemeClr val="bg1"/>
          </a:soli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tx1"/>
                </a:solidFill>
                <a:cs typeface="+mn-ea"/>
                <a:sym typeface="+mn-lt"/>
              </a:rPr>
              <a:t>基于</a:t>
            </a:r>
            <a:r>
              <a:rPr lang="en-US" altLang="zh-CN" sz="3200">
                <a:solidFill>
                  <a:schemeClr val="tx1"/>
                </a:solidFill>
                <a:cs typeface="+mn-ea"/>
                <a:sym typeface="+mn-lt"/>
              </a:rPr>
              <a:t>yolov5</a:t>
            </a:r>
            <a:r>
              <a:rPr lang="zh-CN" altLang="en-US" sz="3200">
                <a:solidFill>
                  <a:schemeClr val="tx1"/>
                </a:solidFill>
                <a:cs typeface="+mn-ea"/>
                <a:sym typeface="+mn-lt"/>
              </a:rPr>
              <a:t>癌细胞检测</a:t>
            </a:r>
            <a:endParaRPr lang="zh-CN" altLang="en-US" sz="3200">
              <a:solidFill>
                <a:schemeClr val="tx1"/>
              </a:solidFill>
              <a:cs typeface="+mn-ea"/>
              <a:sym typeface="+mn-lt"/>
            </a:endParaRPr>
          </a:p>
        </p:txBody>
      </p:sp>
      <p:cxnSp>
        <p:nvCxnSpPr>
          <p:cNvPr id="11" name="直接连接符 10"/>
          <p:cNvCxnSpPr/>
          <p:nvPr/>
        </p:nvCxnSpPr>
        <p:spPr>
          <a:xfrm>
            <a:off x="1884000" y="4234376"/>
            <a:ext cx="8424000" cy="0"/>
          </a:xfrm>
          <a:prstGeom prst="line">
            <a:avLst/>
          </a:prstGeom>
          <a:ln w="15875">
            <a:solidFill>
              <a:srgbClr val="3F3B3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84000" y="2623943"/>
            <a:ext cx="8424000" cy="0"/>
          </a:xfrm>
          <a:prstGeom prst="line">
            <a:avLst/>
          </a:prstGeom>
          <a:ln w="15875">
            <a:solidFill>
              <a:srgbClr val="3F3B3A"/>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045025" y="2488758"/>
            <a:ext cx="9817085" cy="1783715"/>
            <a:chOff x="2508242" y="2488758"/>
            <a:chExt cx="9817085" cy="1783715"/>
          </a:xfrm>
        </p:grpSpPr>
        <p:sp>
          <p:nvSpPr>
            <p:cNvPr id="12" name="文本框 11"/>
            <p:cNvSpPr txBox="1"/>
            <p:nvPr/>
          </p:nvSpPr>
          <p:spPr>
            <a:xfrm>
              <a:off x="6236674" y="3602585"/>
              <a:ext cx="6088653" cy="460375"/>
            </a:xfrm>
            <a:prstGeom prst="rect">
              <a:avLst/>
            </a:prstGeom>
            <a:noFill/>
          </p:spPr>
          <p:txBody>
            <a:bodyPr wrap="square" rtlCol="0">
              <a:spAutoFit/>
            </a:bodyPr>
            <a:lstStyle/>
            <a:p>
              <a:r>
                <a:rPr lang="zh-CN" altLang="en-US" sz="2400" dirty="0"/>
                <a:t>第三次大作业</a:t>
              </a:r>
              <a:r>
                <a:rPr lang="en-US" altLang="zh-CN" sz="2400" dirty="0"/>
                <a:t>-</a:t>
              </a:r>
              <a:r>
                <a:rPr lang="zh-CN" altLang="en-US" sz="2400" dirty="0"/>
                <a:t>算法模块</a:t>
              </a:r>
              <a:endParaRPr lang="zh-CN" altLang="en-US" sz="2400" dirty="0"/>
            </a:p>
          </p:txBody>
        </p:sp>
        <p:sp>
          <p:nvSpPr>
            <p:cNvPr id="14" name="文本框 13"/>
            <p:cNvSpPr txBox="1"/>
            <p:nvPr/>
          </p:nvSpPr>
          <p:spPr>
            <a:xfrm>
              <a:off x="2508242" y="2488758"/>
              <a:ext cx="2011840" cy="1783715"/>
            </a:xfrm>
            <a:prstGeom prst="rect">
              <a:avLst/>
            </a:prstGeom>
            <a:noFill/>
          </p:spPr>
          <p:txBody>
            <a:bodyPr wrap="square" rtlCol="0">
              <a:spAutoFit/>
            </a:bodyPr>
            <a:lstStyle/>
            <a:p>
              <a:endParaRPr lang="zh-CN" altLang="en-US" sz="11000" dirty="0"/>
            </a:p>
          </p:txBody>
        </p:sp>
      </p:grpSp>
      <p:sp>
        <p:nvSpPr>
          <p:cNvPr id="16" name="Freeform 27"/>
          <p:cNvSpPr/>
          <p:nvPr/>
        </p:nvSpPr>
        <p:spPr>
          <a:xfrm>
            <a:off x="5561661" y="1376190"/>
            <a:ext cx="1068678" cy="1078086"/>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rgbClr val="0070C0"/>
          </a:solidFill>
          <a:ln w="12700" cap="flat">
            <a:noFill/>
            <a:miter lim="400000"/>
          </a:ln>
          <a:effectLst/>
        </p:spPr>
        <p:txBody>
          <a:bodyPr wrap="square" lIns="91439" tIns="91439" rIns="91439" bIns="91439" numCol="1" anchor="t">
            <a:noAutofit/>
          </a:bodyPr>
          <a:lstStyle/>
          <a:p/>
        </p:txBody>
      </p:sp>
      <p:sp>
        <p:nvSpPr>
          <p:cNvPr id="18" name="矩形 17"/>
          <p:cNvSpPr/>
          <p:nvPr/>
        </p:nvSpPr>
        <p:spPr>
          <a:xfrm>
            <a:off x="11083616"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871324"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659032"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572342" y="5740497"/>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572342" y="5528205"/>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5400000">
            <a:off x="572342" y="5315913"/>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751445" y="5210810"/>
            <a:ext cx="3447415" cy="645160"/>
          </a:xfrm>
          <a:prstGeom prst="rect">
            <a:avLst/>
          </a:prstGeom>
          <a:noFill/>
        </p:spPr>
        <p:txBody>
          <a:bodyPr wrap="square" rtlCol="0">
            <a:spAutoFit/>
          </a:bodyPr>
          <a:lstStyle/>
          <a:p>
            <a:r>
              <a:rPr lang="zh-CN" altLang="en-US"/>
              <a:t>汇报人：孟凡千</a:t>
            </a:r>
            <a:endParaRPr lang="zh-CN" altLang="en-US"/>
          </a:p>
          <a:p>
            <a:r>
              <a:rPr lang="zh-CN" altLang="en-US"/>
              <a:t>小组成员：罗欧栗</a:t>
            </a:r>
            <a:r>
              <a:rPr lang="en-US" altLang="zh-CN"/>
              <a:t> </a:t>
            </a:r>
            <a:r>
              <a:rPr lang="zh-CN" altLang="en-US"/>
              <a:t>鲍捷</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sp2"/>
          <p:cNvPicPr>
            <a:picLocks noChangeAspect="1"/>
          </p:cNvPicPr>
          <p:nvPr>
            <p:custDataLst>
              <p:tags r:id="rId1"/>
            </p:custDataLst>
          </p:nvPr>
        </p:nvPicPr>
        <p:blipFill rotWithShape="1">
          <a:blip r:embed="rId2"/>
          <a:srcRect r="9625"/>
          <a:stretch>
            <a:fillRect/>
          </a:stretch>
        </p:blipFill>
        <p:spPr>
          <a:xfrm>
            <a:off x="782955" y="855980"/>
            <a:ext cx="10665460" cy="2573020"/>
          </a:xfrm>
          <a:prstGeom prst="rect">
            <a:avLst/>
          </a:prstGeom>
        </p:spPr>
      </p:pic>
      <p:sp>
        <p:nvSpPr>
          <p:cNvPr id="3" name="文本框 2"/>
          <p:cNvSpPr txBox="1"/>
          <p:nvPr>
            <p:custDataLst>
              <p:tags r:id="rId3"/>
            </p:custDataLst>
          </p:nvPr>
        </p:nvSpPr>
        <p:spPr>
          <a:xfrm>
            <a:off x="743585" y="508000"/>
            <a:ext cx="4064000" cy="368300"/>
          </a:xfrm>
          <a:prstGeom prst="rect">
            <a:avLst/>
          </a:prstGeom>
          <a:noFill/>
        </p:spPr>
        <p:txBody>
          <a:bodyPr wrap="square" rtlCol="0">
            <a:spAutoFit/>
          </a:bodyPr>
          <a:lstStyle/>
          <a:p>
            <a:r>
              <a:rPr lang="zh-CN" altLang="en-US"/>
              <a:t>（</a:t>
            </a:r>
            <a:r>
              <a:rPr lang="en-US" altLang="zh-CN"/>
              <a:t>4</a:t>
            </a:r>
            <a:r>
              <a:rPr lang="zh-CN" altLang="en-US"/>
              <a:t>）CSP结构</a:t>
            </a:r>
            <a:endParaRPr lang="zh-CN" altLang="en-US"/>
          </a:p>
        </p:txBody>
      </p:sp>
      <p:sp>
        <p:nvSpPr>
          <p:cNvPr id="4" name="文本框 3"/>
          <p:cNvSpPr txBox="1"/>
          <p:nvPr/>
        </p:nvSpPr>
        <p:spPr>
          <a:xfrm>
            <a:off x="450215" y="3839845"/>
            <a:ext cx="10577195" cy="645160"/>
          </a:xfrm>
          <a:prstGeom prst="rect">
            <a:avLst/>
          </a:prstGeom>
          <a:noFill/>
        </p:spPr>
        <p:txBody>
          <a:bodyPr wrap="square" rtlCol="0">
            <a:spAutoFit/>
          </a:bodyPr>
          <a:lstStyle/>
          <a:p>
            <a:r>
              <a:rPr lang="en-US" altLang="zh-CN"/>
              <a:t>    </a:t>
            </a:r>
            <a:r>
              <a:rPr lang="zh-CN" altLang="en-US"/>
              <a:t>CSP2_X相对于CSP1_X来说，不一样的地方只有CSP2_X将Resunit换成了2 * X个CBL，主要应用在Neck网络 （网络没那么深）。</a:t>
            </a:r>
            <a:endParaRPr lang="zh-CN" altLang="en-US"/>
          </a:p>
        </p:txBody>
      </p:sp>
      <p:sp>
        <p:nvSpPr>
          <p:cNvPr id="7" name="左箭头 6">
            <a:hlinkClick r:id="rId4" action="ppaction://hlinksldjump"/>
          </p:cNvPr>
          <p:cNvSpPr/>
          <p:nvPr>
            <p:custDataLst>
              <p:tags r:id="rId5"/>
            </p:custDataLst>
          </p:nvPr>
        </p:nvSpPr>
        <p:spPr>
          <a:xfrm>
            <a:off x="11631295" y="6377305"/>
            <a:ext cx="335280" cy="316865"/>
          </a:xfrm>
          <a:prstGeom prst="lef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98805" y="317500"/>
            <a:ext cx="4064000" cy="368300"/>
          </a:xfrm>
          <a:prstGeom prst="rect">
            <a:avLst/>
          </a:prstGeom>
          <a:noFill/>
        </p:spPr>
        <p:txBody>
          <a:bodyPr wrap="square" rtlCol="0">
            <a:spAutoFit/>
          </a:bodyPr>
          <a:lstStyle/>
          <a:p>
            <a:r>
              <a:rPr lang="zh-CN" altLang="en-US"/>
              <a:t>（</a:t>
            </a:r>
            <a:r>
              <a:rPr lang="en-US" altLang="zh-CN"/>
              <a:t>5</a:t>
            </a:r>
            <a:r>
              <a:rPr lang="zh-CN" altLang="en-US"/>
              <a:t>）</a:t>
            </a:r>
            <a:r>
              <a:rPr lang="en-US" altLang="zh-CN"/>
              <a:t>FPN+PAN</a:t>
            </a:r>
            <a:r>
              <a:rPr lang="zh-CN" altLang="en-US"/>
              <a:t>结构</a:t>
            </a:r>
            <a:endParaRPr lang="zh-CN" altLang="en-US"/>
          </a:p>
        </p:txBody>
      </p:sp>
      <p:sp>
        <p:nvSpPr>
          <p:cNvPr id="4" name="文本框 3"/>
          <p:cNvSpPr txBox="1"/>
          <p:nvPr/>
        </p:nvSpPr>
        <p:spPr>
          <a:xfrm>
            <a:off x="857250" y="685800"/>
            <a:ext cx="8949690" cy="2030095"/>
          </a:xfrm>
          <a:prstGeom prst="rect">
            <a:avLst/>
          </a:prstGeom>
          <a:noFill/>
        </p:spPr>
        <p:txBody>
          <a:bodyPr wrap="square" rtlCol="0">
            <a:spAutoFit/>
          </a:bodyPr>
          <a:lstStyle/>
          <a:p>
            <a:r>
              <a:rPr lang="en-US" altLang="zh-CN"/>
              <a:t>    </a:t>
            </a:r>
            <a:r>
              <a:rPr lang="zh-CN" altLang="en-US"/>
              <a:t>FPN是一种流行的特征金字塔结构，用于构建多尺度的特征图，以便于检测不同尺寸的物体。在FPN中，低层次的特征图（高分辨率、低语义信息）会与高层次的特征图（低分辨率、高语义信息）融合。这种自顶向下的结构使得每个层级的特征图都包含了丰富的语义信息，有助于提高小物体的检测性能。</a:t>
            </a:r>
            <a:endParaRPr lang="zh-CN" altLang="en-US"/>
          </a:p>
          <a:p>
            <a:r>
              <a:rPr lang="en-US" altLang="zh-CN"/>
              <a:t>    </a:t>
            </a:r>
            <a:r>
              <a:rPr lang="zh-CN" altLang="en-US"/>
              <a:t>PAN则是在FPN的基础上进行改进，增加了自底向上的路径，以增强低层次特征图的信息。这种结构可以进一步增强特征图之间的信息流动，特别是将高层次的语义信息更有效地传递到低层次的特征图中。</a:t>
            </a:r>
            <a:endParaRPr lang="en-US" altLang="zh-CN"/>
          </a:p>
        </p:txBody>
      </p:sp>
      <p:pic>
        <p:nvPicPr>
          <p:cNvPr id="5" name="图片 4" descr="FPN_PAN"/>
          <p:cNvPicPr>
            <a:picLocks noChangeAspect="1"/>
          </p:cNvPicPr>
          <p:nvPr/>
        </p:nvPicPr>
        <p:blipFill>
          <a:blip r:embed="rId2"/>
          <a:srcRect l="1338" t="6421" r="2357" b="5703"/>
          <a:stretch>
            <a:fillRect/>
          </a:stretch>
        </p:blipFill>
        <p:spPr>
          <a:xfrm>
            <a:off x="857250" y="2840355"/>
            <a:ext cx="8641080" cy="2720340"/>
          </a:xfrm>
          <a:prstGeom prst="rect">
            <a:avLst/>
          </a:prstGeom>
        </p:spPr>
      </p:pic>
      <p:sp>
        <p:nvSpPr>
          <p:cNvPr id="7" name="左箭头 6">
            <a:hlinkClick r:id="rId3" action="ppaction://hlinksldjump"/>
          </p:cNvPr>
          <p:cNvSpPr/>
          <p:nvPr>
            <p:custDataLst>
              <p:tags r:id="rId4"/>
            </p:custDataLst>
          </p:nvPr>
        </p:nvSpPr>
        <p:spPr>
          <a:xfrm>
            <a:off x="11631295" y="6377305"/>
            <a:ext cx="335280" cy="316865"/>
          </a:xfrm>
          <a:prstGeom prst="lef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98805" y="317500"/>
            <a:ext cx="4064000" cy="645160"/>
          </a:xfrm>
          <a:prstGeom prst="rect">
            <a:avLst/>
          </a:prstGeom>
          <a:noFill/>
        </p:spPr>
        <p:txBody>
          <a:bodyPr wrap="square" rtlCol="0">
            <a:spAutoFit/>
          </a:bodyPr>
          <a:lstStyle/>
          <a:p>
            <a:r>
              <a:rPr lang="zh-CN" altLang="en-US"/>
              <a:t>（</a:t>
            </a:r>
            <a:r>
              <a:rPr lang="en-US" altLang="zh-CN"/>
              <a:t>6</a:t>
            </a:r>
            <a:r>
              <a:rPr lang="zh-CN" altLang="en-US"/>
              <a:t>）</a:t>
            </a:r>
            <a:r>
              <a:rPr lang="zh-CN" altLang="en-US">
                <a:sym typeface="+mn-ea"/>
              </a:rPr>
              <a:t>GIOU_Loss</a:t>
            </a:r>
            <a:endParaRPr lang="zh-CN" altLang="en-US"/>
          </a:p>
          <a:p>
            <a:endParaRPr lang="zh-CN" altLang="en-US"/>
          </a:p>
        </p:txBody>
      </p:sp>
      <p:pic>
        <p:nvPicPr>
          <p:cNvPr id="4" name="图片 3" descr="giou——loss"/>
          <p:cNvPicPr>
            <a:picLocks noChangeAspect="1"/>
          </p:cNvPicPr>
          <p:nvPr/>
        </p:nvPicPr>
        <p:blipFill>
          <a:blip r:embed="rId2"/>
          <a:srcRect b="17564"/>
          <a:stretch>
            <a:fillRect/>
          </a:stretch>
        </p:blipFill>
        <p:spPr>
          <a:xfrm>
            <a:off x="1299210" y="1098550"/>
            <a:ext cx="8384540" cy="2638425"/>
          </a:xfrm>
          <a:prstGeom prst="rect">
            <a:avLst/>
          </a:prstGeom>
        </p:spPr>
      </p:pic>
      <p:sp>
        <p:nvSpPr>
          <p:cNvPr id="5" name="文本框 4"/>
          <p:cNvSpPr txBox="1"/>
          <p:nvPr/>
        </p:nvSpPr>
        <p:spPr>
          <a:xfrm>
            <a:off x="869950" y="3991610"/>
            <a:ext cx="10296525" cy="645160"/>
          </a:xfrm>
          <a:prstGeom prst="rect">
            <a:avLst/>
          </a:prstGeom>
          <a:noFill/>
        </p:spPr>
        <p:txBody>
          <a:bodyPr wrap="square" rtlCol="0">
            <a:spAutoFit/>
          </a:bodyPr>
          <a:lstStyle/>
          <a:p>
            <a:r>
              <a:rPr lang="zh-CN" altLang="en-US"/>
              <a:t>GIOU Loss在IOU的基础上进行了改进，引入了一个概念，即最小闭包区域（即包含两个边界框的最小矩形区域），并考虑了边界框与最小闭包区域的关系。</a:t>
            </a:r>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4330001" y="4891341"/>
                <a:ext cx="2323465" cy="65913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𝐺𝐼𝑜𝑈</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𝐼𝑜𝑈</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𝐶</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𝐵</m:t>
                              </m:r>
                            </m:e>
                          </m:d>
                        </m:num>
                        <m:den>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𝐶</m:t>
                              </m:r>
                            </m:e>
                          </m:d>
                        </m:den>
                      </m:f>
                    </m:oMath>
                  </m:oMathPara>
                </a14:m>
                <a:endParaRPr lang="en-US" altLang="zh-CN" i="1">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4330001" y="4891341"/>
                <a:ext cx="2323465" cy="659130"/>
              </a:xfrm>
              <a:prstGeom prst="rect">
                <a:avLst/>
              </a:prstGeom>
              <a:blipFill rotWithShape="1">
                <a:blip r:embed="rId3"/>
                <a:stretch>
                  <a:fillRect l="-25" t="-87" r="25" b="87"/>
                </a:stretch>
              </a:blipFill>
            </p:spPr>
            <p:txBody>
              <a:bodyPr/>
              <a:lstStyle/>
              <a:p>
                <a:r>
                  <a:rPr lang="zh-CN" altLang="en-US">
                    <a:noFill/>
                  </a:rPr>
                  <a:t> </a:t>
                </a:r>
              </a:p>
            </p:txBody>
          </p:sp>
        </mc:Fallback>
      </mc:AlternateContent>
      <p:sp>
        <p:nvSpPr>
          <p:cNvPr id="9" name="文本框 8"/>
          <p:cNvSpPr txBox="1"/>
          <p:nvPr/>
        </p:nvSpPr>
        <p:spPr>
          <a:xfrm>
            <a:off x="925195" y="5424170"/>
            <a:ext cx="10404475" cy="645160"/>
          </a:xfrm>
          <a:prstGeom prst="rect">
            <a:avLst/>
          </a:prstGeom>
          <a:noFill/>
        </p:spPr>
        <p:txBody>
          <a:bodyPr wrap="square" rtlCol="0">
            <a:spAutoFit/>
          </a:bodyPr>
          <a:lstStyle/>
          <a:p>
            <a:r>
              <a:rPr lang="zh-CN" altLang="en-US"/>
              <a:t>优点：</a:t>
            </a:r>
            <a:endParaRPr lang="zh-CN" altLang="en-US"/>
          </a:p>
          <a:p>
            <a:r>
              <a:rPr lang="en-US" altLang="zh-CN"/>
              <a:t>1.处理不相交的边界框 2.更稳定的梯度 3.提高定位精度 4.适用于各种尺寸的目标</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457200" y="304800"/>
            <a:ext cx="3048000" cy="2222500"/>
            <a:chOff x="720" y="480"/>
            <a:chExt cx="4800" cy="3500"/>
          </a:xfrm>
        </p:grpSpPr>
        <p:sp>
          <p:nvSpPr>
            <p:cNvPr id="15" name="任意多边形: 形状 3"/>
            <p:cNvSpPr/>
            <p:nvPr>
              <p:custDataLst>
                <p:tags r:id="rId2"/>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p:custDataLst>
                <p:tags r:id="rId3"/>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1" name="矩形 20"/>
            <p:cNvSpPr/>
            <p:nvPr>
              <p:custDataLst>
                <p:tags r:id="rId4"/>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2" name="矩形 21"/>
            <p:cNvSpPr/>
            <p:nvPr>
              <p:custDataLst>
                <p:tags r:id="rId5"/>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5" name="组合 4"/>
          <p:cNvGrpSpPr/>
          <p:nvPr>
            <p:custDataLst>
              <p:tags r:id="rId6"/>
            </p:custDataLst>
          </p:nvPr>
        </p:nvGrpSpPr>
        <p:grpSpPr>
          <a:xfrm>
            <a:off x="8686800" y="4334510"/>
            <a:ext cx="3048000" cy="2218690"/>
            <a:chOff x="13680" y="6826"/>
            <a:chExt cx="4800" cy="3494"/>
          </a:xfrm>
        </p:grpSpPr>
        <p:sp>
          <p:nvSpPr>
            <p:cNvPr id="13" name="任意多边形: 形状 2"/>
            <p:cNvSpPr/>
            <p:nvPr>
              <p:custDataLst>
                <p:tags r:id="rId7"/>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4" name="矩形 23"/>
            <p:cNvSpPr/>
            <p:nvPr>
              <p:custDataLst>
                <p:tags r:id="rId8"/>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5" name="矩形 24"/>
            <p:cNvSpPr/>
            <p:nvPr>
              <p:custDataLst>
                <p:tags r:id="rId9"/>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6" name="矩形 25"/>
            <p:cNvSpPr/>
            <p:nvPr>
              <p:custDataLst>
                <p:tags r:id="rId10"/>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2" name="图片 1"/>
          <p:cNvPicPr>
            <a:picLocks noChangeAspect="1"/>
          </p:cNvPicPr>
          <p:nvPr>
            <p:custDataLst>
              <p:tags r:id="rId11"/>
            </p:custDataLst>
          </p:nvPr>
        </p:nvPicPr>
        <p:blipFill rotWithShape="1">
          <a:blip r:embed="rId12"/>
          <a:srcRect/>
          <a:stretch>
            <a:fillRect/>
          </a:stretch>
        </p:blipFill>
        <p:spPr>
          <a:xfrm>
            <a:off x="914400" y="838200"/>
            <a:ext cx="10363200" cy="5181600"/>
          </a:xfrm>
          <a:custGeom>
            <a:avLst/>
            <a:gdLst/>
            <a:ahLst/>
            <a:cxnLst>
              <a:cxn ang="3">
                <a:pos x="hc" y="t"/>
              </a:cxn>
              <a:cxn ang="cd2">
                <a:pos x="l" y="vc"/>
              </a:cxn>
              <a:cxn ang="cd4">
                <a:pos x="hc" y="b"/>
              </a:cxn>
              <a:cxn ang="0">
                <a:pos x="r" y="vc"/>
              </a:cxn>
            </a:cxnLst>
            <a:rect l="l" t="t" r="r" b="b"/>
            <a:pathLst>
              <a:path w="14880" h="7440">
                <a:moveTo>
                  <a:pt x="0" y="0"/>
                </a:moveTo>
                <a:lnTo>
                  <a:pt x="14880" y="0"/>
                </a:lnTo>
                <a:lnTo>
                  <a:pt x="14880" y="7440"/>
                </a:lnTo>
                <a:lnTo>
                  <a:pt x="0" y="7440"/>
                </a:lnTo>
                <a:lnTo>
                  <a:pt x="0" y="0"/>
                </a:lnTo>
                <a:close/>
              </a:path>
            </a:pathLst>
          </a:custGeom>
        </p:spPr>
      </p:pic>
      <p:sp>
        <p:nvSpPr>
          <p:cNvPr id="17" name="Right Triangle 13"/>
          <p:cNvSpPr/>
          <p:nvPr>
            <p:custDataLst>
              <p:tags r:id="rId13"/>
            </p:custDataLst>
          </p:nvPr>
        </p:nvSpPr>
        <p:spPr>
          <a:xfrm>
            <a:off x="8980143" y="0"/>
            <a:ext cx="3211859" cy="2888166"/>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4" name="直角三角形 3"/>
          <p:cNvSpPr/>
          <p:nvPr>
            <p:custDataLst>
              <p:tags r:id="rId14"/>
            </p:custDataLst>
          </p:nvPr>
        </p:nvSpPr>
        <p:spPr>
          <a:xfrm>
            <a:off x="0" y="3969835"/>
            <a:ext cx="3211859" cy="2888166"/>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Tree>
    <p:custDataLst>
      <p:tags r:id="rId1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457200" y="304800"/>
            <a:ext cx="3048000" cy="2222500"/>
            <a:chOff x="720" y="480"/>
            <a:chExt cx="4800" cy="3500"/>
          </a:xfrm>
        </p:grpSpPr>
        <p:sp>
          <p:nvSpPr>
            <p:cNvPr id="15" name="任意多边形: 形状 3"/>
            <p:cNvSpPr/>
            <p:nvPr>
              <p:custDataLst>
                <p:tags r:id="rId2"/>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p:custDataLst>
                <p:tags r:id="rId3"/>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1" name="矩形 20"/>
            <p:cNvSpPr/>
            <p:nvPr>
              <p:custDataLst>
                <p:tags r:id="rId4"/>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2" name="矩形 21"/>
            <p:cNvSpPr/>
            <p:nvPr>
              <p:custDataLst>
                <p:tags r:id="rId5"/>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5" name="组合 4"/>
          <p:cNvGrpSpPr/>
          <p:nvPr>
            <p:custDataLst>
              <p:tags r:id="rId6"/>
            </p:custDataLst>
          </p:nvPr>
        </p:nvGrpSpPr>
        <p:grpSpPr>
          <a:xfrm>
            <a:off x="8686800" y="4334510"/>
            <a:ext cx="3048000" cy="2218690"/>
            <a:chOff x="13680" y="6826"/>
            <a:chExt cx="4800" cy="3494"/>
          </a:xfrm>
        </p:grpSpPr>
        <p:sp>
          <p:nvSpPr>
            <p:cNvPr id="6" name="任意多边形: 形状 2"/>
            <p:cNvSpPr/>
            <p:nvPr>
              <p:custDataLst>
                <p:tags r:id="rId7"/>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4" name="矩形 23"/>
            <p:cNvSpPr/>
            <p:nvPr>
              <p:custDataLst>
                <p:tags r:id="rId8"/>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5" name="矩形 24"/>
            <p:cNvSpPr/>
            <p:nvPr>
              <p:custDataLst>
                <p:tags r:id="rId9"/>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6" name="矩形 25"/>
            <p:cNvSpPr/>
            <p:nvPr>
              <p:custDataLst>
                <p:tags r:id="rId10"/>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7" name="图片 6"/>
          <p:cNvPicPr>
            <a:picLocks noChangeAspect="1"/>
          </p:cNvPicPr>
          <p:nvPr>
            <p:custDataLst>
              <p:tags r:id="rId11"/>
            </p:custDataLst>
          </p:nvPr>
        </p:nvPicPr>
        <p:blipFill rotWithShape="1">
          <a:blip r:embed="rId12"/>
          <a:srcRect/>
          <a:stretch>
            <a:fillRect/>
          </a:stretch>
        </p:blipFill>
        <p:spPr>
          <a:xfrm>
            <a:off x="914400" y="838200"/>
            <a:ext cx="10363200" cy="5181600"/>
          </a:xfrm>
          <a:custGeom>
            <a:avLst/>
            <a:gdLst/>
            <a:ahLst/>
            <a:cxnLst>
              <a:cxn ang="3">
                <a:pos x="hc" y="t"/>
              </a:cxn>
              <a:cxn ang="cd2">
                <a:pos x="l" y="vc"/>
              </a:cxn>
              <a:cxn ang="cd4">
                <a:pos x="hc" y="b"/>
              </a:cxn>
              <a:cxn ang="0">
                <a:pos x="r" y="vc"/>
              </a:cxn>
            </a:cxnLst>
            <a:rect l="l" t="t" r="r" b="b"/>
            <a:pathLst>
              <a:path w="14880" h="7440">
                <a:moveTo>
                  <a:pt x="0" y="0"/>
                </a:moveTo>
                <a:lnTo>
                  <a:pt x="14880" y="0"/>
                </a:lnTo>
                <a:lnTo>
                  <a:pt x="14880" y="7440"/>
                </a:lnTo>
                <a:lnTo>
                  <a:pt x="0" y="7440"/>
                </a:lnTo>
                <a:lnTo>
                  <a:pt x="0" y="0"/>
                </a:lnTo>
                <a:close/>
              </a:path>
            </a:pathLst>
          </a:custGeom>
        </p:spPr>
      </p:pic>
      <p:sp>
        <p:nvSpPr>
          <p:cNvPr id="17" name="Right Triangle 13"/>
          <p:cNvSpPr/>
          <p:nvPr>
            <p:custDataLst>
              <p:tags r:id="rId13"/>
            </p:custDataLst>
          </p:nvPr>
        </p:nvSpPr>
        <p:spPr>
          <a:xfrm>
            <a:off x="8980143" y="0"/>
            <a:ext cx="3211859" cy="2888166"/>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 name="直角三角形 1"/>
          <p:cNvSpPr/>
          <p:nvPr>
            <p:custDataLst>
              <p:tags r:id="rId14"/>
            </p:custDataLst>
          </p:nvPr>
        </p:nvSpPr>
        <p:spPr>
          <a:xfrm>
            <a:off x="0" y="3969835"/>
            <a:ext cx="3211859" cy="2888166"/>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Tree>
    <p:custDataLst>
      <p:tags r:id="rId1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457200" y="304800"/>
            <a:ext cx="3048000" cy="2222500"/>
            <a:chOff x="720" y="480"/>
            <a:chExt cx="4800" cy="3500"/>
          </a:xfrm>
        </p:grpSpPr>
        <p:sp>
          <p:nvSpPr>
            <p:cNvPr id="11" name="任意多边形: 形状 3"/>
            <p:cNvSpPr/>
            <p:nvPr>
              <p:custDataLst>
                <p:tags r:id="rId2"/>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2" name="矩形 11"/>
            <p:cNvSpPr/>
            <p:nvPr>
              <p:custDataLst>
                <p:tags r:id="rId3"/>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4" name="矩形 13"/>
            <p:cNvSpPr/>
            <p:nvPr>
              <p:custDataLst>
                <p:tags r:id="rId4"/>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6" name="矩形 15"/>
            <p:cNvSpPr/>
            <p:nvPr>
              <p:custDataLst>
                <p:tags r:id="rId5"/>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18" name="组合 17"/>
          <p:cNvGrpSpPr/>
          <p:nvPr>
            <p:custDataLst>
              <p:tags r:id="rId6"/>
            </p:custDataLst>
          </p:nvPr>
        </p:nvGrpSpPr>
        <p:grpSpPr>
          <a:xfrm>
            <a:off x="8686800" y="4334510"/>
            <a:ext cx="3048000" cy="2218690"/>
            <a:chOff x="13680" y="6826"/>
            <a:chExt cx="4800" cy="3494"/>
          </a:xfrm>
        </p:grpSpPr>
        <p:sp>
          <p:nvSpPr>
            <p:cNvPr id="19" name="任意多边形: 形状 2"/>
            <p:cNvSpPr/>
            <p:nvPr>
              <p:custDataLst>
                <p:tags r:id="rId7"/>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3" name="矩形 22"/>
            <p:cNvSpPr/>
            <p:nvPr>
              <p:custDataLst>
                <p:tags r:id="rId8"/>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7" name="矩形 26"/>
            <p:cNvSpPr/>
            <p:nvPr>
              <p:custDataLst>
                <p:tags r:id="rId9"/>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8" name="矩形 27"/>
            <p:cNvSpPr/>
            <p:nvPr>
              <p:custDataLst>
                <p:tags r:id="rId10"/>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29" name="图片 28" descr="placingpictureplaceholder"/>
          <p:cNvPicPr>
            <a:picLocks noChangeAspect="1"/>
          </p:cNvPicPr>
          <p:nvPr>
            <p:custDataLst>
              <p:tags r:id="rId11"/>
            </p:custDataLst>
          </p:nvPr>
        </p:nvPicPr>
        <p:blipFill>
          <a:blip r:embed="rId12"/>
          <a:srcRect/>
          <a:stretch>
            <a:fillRect/>
          </a:stretch>
        </p:blipFill>
        <p:spPr>
          <a:xfrm>
            <a:off x="1266794" y="1009060"/>
            <a:ext cx="4781581" cy="4823718"/>
          </a:xfrm>
          <a:prstGeom prst="rect">
            <a:avLst/>
          </a:prstGeom>
        </p:spPr>
      </p:pic>
      <p:pic>
        <p:nvPicPr>
          <p:cNvPr id="30" name="图片 29" descr="placingpictureplaceholder"/>
          <p:cNvPicPr>
            <a:picLocks noChangeAspect="1"/>
          </p:cNvPicPr>
          <p:nvPr>
            <p:custDataLst>
              <p:tags r:id="rId13"/>
            </p:custDataLst>
          </p:nvPr>
        </p:nvPicPr>
        <p:blipFill>
          <a:blip r:embed="rId14"/>
          <a:srcRect/>
          <a:stretch>
            <a:fillRect/>
          </a:stretch>
        </p:blipFill>
        <p:spPr>
          <a:xfrm>
            <a:off x="6143625" y="1009060"/>
            <a:ext cx="4781581" cy="4823718"/>
          </a:xfrm>
          <a:prstGeom prst="rect">
            <a:avLst/>
          </a:prstGeom>
        </p:spPr>
      </p:pic>
      <p:sp>
        <p:nvSpPr>
          <p:cNvPr id="7" name="Right Triangle 13"/>
          <p:cNvSpPr/>
          <p:nvPr>
            <p:custDataLst>
              <p:tags r:id="rId15"/>
            </p:custDataLst>
          </p:nvPr>
        </p:nvSpPr>
        <p:spPr>
          <a:xfrm>
            <a:off x="8980143" y="0"/>
            <a:ext cx="3211859" cy="2888166"/>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8" name="直角三角形 7"/>
          <p:cNvSpPr/>
          <p:nvPr>
            <p:custDataLst>
              <p:tags r:id="rId16"/>
            </p:custDataLst>
          </p:nvPr>
        </p:nvSpPr>
        <p:spPr>
          <a:xfrm>
            <a:off x="0" y="3969835"/>
            <a:ext cx="3211859" cy="2888166"/>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Tree>
    <p:custDataLst>
      <p:tags r:id="rId1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5400000">
            <a:off x="975360" y="-975360"/>
            <a:ext cx="3429000" cy="537972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rot="5400000" flipH="1" flipV="1">
            <a:off x="7787642" y="2453640"/>
            <a:ext cx="3429000" cy="537972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9"/>
          <p:cNvSpPr/>
          <p:nvPr/>
        </p:nvSpPr>
        <p:spPr>
          <a:xfrm>
            <a:off x="392430" y="401548"/>
            <a:ext cx="11407140" cy="6054904"/>
          </a:xfrm>
          <a:prstGeom prst="roundRect">
            <a:avLst>
              <a:gd name="adj" fmla="val 4586"/>
            </a:avLst>
          </a:prstGeom>
          <a:solidFill>
            <a:schemeClr val="bg1"/>
          </a:soli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1" name="直接连接符 10"/>
          <p:cNvCxnSpPr/>
          <p:nvPr/>
        </p:nvCxnSpPr>
        <p:spPr>
          <a:xfrm>
            <a:off x="1884000" y="4234376"/>
            <a:ext cx="8424000" cy="0"/>
          </a:xfrm>
          <a:prstGeom prst="line">
            <a:avLst/>
          </a:prstGeom>
          <a:ln w="15875">
            <a:solidFill>
              <a:srgbClr val="3F3B3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84000" y="2623943"/>
            <a:ext cx="8424000" cy="0"/>
          </a:xfrm>
          <a:prstGeom prst="line">
            <a:avLst/>
          </a:prstGeom>
          <a:ln w="15875">
            <a:solidFill>
              <a:srgbClr val="3F3B3A"/>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045025" y="2488758"/>
            <a:ext cx="8942055" cy="1783715"/>
            <a:chOff x="2508242" y="2488758"/>
            <a:chExt cx="8942055" cy="1783715"/>
          </a:xfrm>
        </p:grpSpPr>
        <p:sp>
          <p:nvSpPr>
            <p:cNvPr id="12" name="文本框 11"/>
            <p:cNvSpPr txBox="1"/>
            <p:nvPr/>
          </p:nvSpPr>
          <p:spPr>
            <a:xfrm>
              <a:off x="5361644" y="3198725"/>
              <a:ext cx="6088653" cy="460375"/>
            </a:xfrm>
            <a:prstGeom prst="rect">
              <a:avLst/>
            </a:prstGeom>
            <a:noFill/>
          </p:spPr>
          <p:txBody>
            <a:bodyPr wrap="square" rtlCol="0">
              <a:spAutoFit/>
            </a:bodyPr>
            <a:lstStyle/>
            <a:p>
              <a:r>
                <a:rPr lang="zh-CN" altLang="en-US" sz="2400" dirty="0"/>
                <a:t>汇报完毕</a:t>
              </a:r>
              <a:r>
                <a:rPr lang="en-US" altLang="zh-CN" sz="2400" dirty="0"/>
                <a:t>-</a:t>
              </a:r>
              <a:r>
                <a:rPr lang="zh-CN" altLang="en-US" sz="2400" dirty="0"/>
                <a:t>敬请指导</a:t>
              </a:r>
              <a:endParaRPr lang="zh-CN" altLang="en-US" sz="2400" dirty="0"/>
            </a:p>
          </p:txBody>
        </p:sp>
        <p:sp>
          <p:nvSpPr>
            <p:cNvPr id="14" name="文本框 13"/>
            <p:cNvSpPr txBox="1"/>
            <p:nvPr/>
          </p:nvSpPr>
          <p:spPr>
            <a:xfrm>
              <a:off x="2508242" y="2488758"/>
              <a:ext cx="2011840" cy="1783715"/>
            </a:xfrm>
            <a:prstGeom prst="rect">
              <a:avLst/>
            </a:prstGeom>
            <a:noFill/>
          </p:spPr>
          <p:txBody>
            <a:bodyPr wrap="square" rtlCol="0">
              <a:spAutoFit/>
            </a:bodyPr>
            <a:lstStyle/>
            <a:p>
              <a:endParaRPr lang="zh-CN" altLang="en-US" sz="11000" dirty="0"/>
            </a:p>
          </p:txBody>
        </p:sp>
      </p:grpSp>
      <p:sp>
        <p:nvSpPr>
          <p:cNvPr id="16" name="Freeform 27"/>
          <p:cNvSpPr/>
          <p:nvPr/>
        </p:nvSpPr>
        <p:spPr>
          <a:xfrm>
            <a:off x="5561661" y="1376190"/>
            <a:ext cx="1068678" cy="1078086"/>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rgbClr val="0070C0"/>
          </a:solidFill>
          <a:ln w="12700" cap="flat">
            <a:noFill/>
            <a:miter lim="400000"/>
          </a:ln>
          <a:effectLst/>
        </p:spPr>
        <p:txBody>
          <a:bodyPr wrap="square" lIns="91439" tIns="91439" rIns="91439" bIns="91439" numCol="1" anchor="t">
            <a:noAutofit/>
          </a:bodyPr>
          <a:lstStyle/>
          <a:p/>
        </p:txBody>
      </p:sp>
      <p:sp>
        <p:nvSpPr>
          <p:cNvPr id="18" name="矩形 17"/>
          <p:cNvSpPr/>
          <p:nvPr/>
        </p:nvSpPr>
        <p:spPr>
          <a:xfrm>
            <a:off x="11083616"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871324"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659032"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572342" y="5740497"/>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572342" y="5528205"/>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5400000">
            <a:off x="572342" y="5315913"/>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751445" y="5210810"/>
            <a:ext cx="3447415" cy="645160"/>
          </a:xfrm>
          <a:prstGeom prst="rect">
            <a:avLst/>
          </a:prstGeom>
          <a:noFill/>
        </p:spPr>
        <p:txBody>
          <a:bodyPr wrap="square" rtlCol="0">
            <a:spAutoFit/>
          </a:bodyPr>
          <a:lstStyle/>
          <a:p>
            <a:r>
              <a:rPr lang="zh-CN" altLang="en-US"/>
              <a:t>汇报人：孟凡千</a:t>
            </a:r>
            <a:endParaRPr lang="zh-CN" altLang="en-US"/>
          </a:p>
          <a:p>
            <a:r>
              <a:rPr lang="zh-CN" altLang="en-US"/>
              <a:t>小组成员：罗欧栗</a:t>
            </a:r>
            <a:r>
              <a:rPr lang="en-US" altLang="zh-CN"/>
              <a:t> </a:t>
            </a:r>
            <a:r>
              <a:rPr lang="zh-CN" altLang="en-US"/>
              <a:t>鲍捷</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custDataLst>
              <p:tags r:id="rId1"/>
            </p:custDataLst>
          </p:nvPr>
        </p:nvSpPr>
        <p:spPr>
          <a:xfrm>
            <a:off x="609600" y="1135631"/>
            <a:ext cx="4645254" cy="4174478"/>
          </a:xfrm>
          <a:prstGeom prst="roundRect">
            <a:avLst>
              <a:gd name="adj" fmla="val 7734"/>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tLang="zh-CN"/>
          </a:p>
        </p:txBody>
      </p:sp>
      <p:sp>
        <p:nvSpPr>
          <p:cNvPr id="29" name="圆角矩形 28"/>
          <p:cNvSpPr/>
          <p:nvPr>
            <p:custDataLst>
              <p:tags r:id="rId2"/>
            </p:custDataLst>
          </p:nvPr>
        </p:nvSpPr>
        <p:spPr>
          <a:xfrm>
            <a:off x="6415835" y="1135631"/>
            <a:ext cx="4645254" cy="4174478"/>
          </a:xfrm>
          <a:prstGeom prst="roundRect">
            <a:avLst>
              <a:gd name="adj" fmla="val 7734"/>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a:sym typeface="+mn-ea"/>
            </a:endParaRPr>
          </a:p>
        </p:txBody>
      </p:sp>
      <p:sp>
        <p:nvSpPr>
          <p:cNvPr id="35" name="圆角矩形 34"/>
          <p:cNvSpPr/>
          <p:nvPr>
            <p:custDataLst>
              <p:tags r:id="rId3"/>
            </p:custDataLst>
          </p:nvPr>
        </p:nvSpPr>
        <p:spPr>
          <a:xfrm>
            <a:off x="837009" y="1299206"/>
            <a:ext cx="4645254" cy="4174478"/>
          </a:xfrm>
          <a:prstGeom prst="roundRect">
            <a:avLst>
              <a:gd name="adj" fmla="val 7734"/>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tLang="zh-CN" dirty="0"/>
          </a:p>
        </p:txBody>
      </p:sp>
      <p:sp>
        <p:nvSpPr>
          <p:cNvPr id="36" name="圆角矩形 35"/>
          <p:cNvSpPr/>
          <p:nvPr>
            <p:custDataLst>
              <p:tags r:id="rId4"/>
            </p:custDataLst>
          </p:nvPr>
        </p:nvSpPr>
        <p:spPr>
          <a:xfrm>
            <a:off x="1132241" y="1547893"/>
            <a:ext cx="4645254" cy="4174478"/>
          </a:xfrm>
          <a:prstGeom prst="roundRect">
            <a:avLst>
              <a:gd name="adj" fmla="val 7734"/>
            </a:avLst>
          </a:prstGeom>
          <a:gradFill>
            <a:gsLst>
              <a:gs pos="0">
                <a:schemeClr val="accent1"/>
              </a:gs>
              <a:gs pos="100000">
                <a:schemeClr val="accent1">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45" name="文本框 44"/>
          <p:cNvSpPr txBox="1"/>
          <p:nvPr>
            <p:custDataLst>
              <p:tags r:id="rId5"/>
            </p:custDataLst>
          </p:nvPr>
        </p:nvSpPr>
        <p:spPr>
          <a:xfrm>
            <a:off x="1306455" y="1820517"/>
            <a:ext cx="4299486" cy="3653167"/>
          </a:xfrm>
          <a:prstGeom prst="rect">
            <a:avLst/>
          </a:prstGeom>
          <a:noFill/>
        </p:spPr>
        <p:txBody>
          <a:bodyPr wrap="square" rtlCol="0" anchor="ctr" anchorCtr="0">
            <a:normAutofit/>
          </a:bodyPr>
          <a:lstStyle/>
          <a:p>
            <a:pPr marL="0" lvl="0" indent="0" algn="l" fontAlgn="auto">
              <a:lnSpc>
                <a:spcPct val="100000"/>
              </a:lnSpc>
              <a:spcBef>
                <a:spcPts val="0"/>
              </a:spcBef>
              <a:spcAft>
                <a:spcPts val="800"/>
              </a:spcAft>
              <a:buSzPct val="100000"/>
            </a:pPr>
            <a:r>
              <a:rPr lang="en-US" altLang="zh-CN" sz="4000" spc="320">
                <a:solidFill>
                  <a:schemeClr val="lt1"/>
                </a:solidFill>
                <a:uFillTx/>
                <a:latin typeface="Arial" panose="020B0604020202020204" pitchFamily="34" charset="0"/>
                <a:ea typeface="微软雅黑" panose="020B0503020204020204" charset="-122"/>
              </a:rPr>
              <a:t>传统算法</a:t>
            </a:r>
            <a:endParaRPr lang="en-US" altLang="zh-CN" sz="4000" spc="320">
              <a:solidFill>
                <a:schemeClr val="lt1"/>
              </a:solidFill>
              <a:uFillTx/>
              <a:latin typeface="Arial" panose="020B0604020202020204" pitchFamily="34" charset="0"/>
              <a:ea typeface="微软雅黑" panose="020B0503020204020204" charset="-122"/>
            </a:endParaRPr>
          </a:p>
        </p:txBody>
      </p:sp>
      <p:sp>
        <p:nvSpPr>
          <p:cNvPr id="37" name="圆角矩形 36"/>
          <p:cNvSpPr/>
          <p:nvPr>
            <p:custDataLst>
              <p:tags r:id="rId6"/>
            </p:custDataLst>
          </p:nvPr>
        </p:nvSpPr>
        <p:spPr>
          <a:xfrm>
            <a:off x="6643244" y="1299206"/>
            <a:ext cx="4645254" cy="4174478"/>
          </a:xfrm>
          <a:prstGeom prst="roundRect">
            <a:avLst>
              <a:gd name="adj" fmla="val 7734"/>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dirty="0">
              <a:sym typeface="+mn-ea"/>
            </a:endParaRPr>
          </a:p>
        </p:txBody>
      </p:sp>
      <p:sp>
        <p:nvSpPr>
          <p:cNvPr id="38" name="圆角矩形 37"/>
          <p:cNvSpPr/>
          <p:nvPr>
            <p:custDataLst>
              <p:tags r:id="rId7"/>
            </p:custDataLst>
          </p:nvPr>
        </p:nvSpPr>
        <p:spPr>
          <a:xfrm>
            <a:off x="6938476" y="1547893"/>
            <a:ext cx="4645254" cy="4174478"/>
          </a:xfrm>
          <a:prstGeom prst="roundRect">
            <a:avLst>
              <a:gd name="adj" fmla="val 7734"/>
            </a:avLst>
          </a:prstGeom>
          <a:gradFill>
            <a:gsLst>
              <a:gs pos="0">
                <a:schemeClr val="accent2"/>
              </a:gs>
              <a:gs pos="100000">
                <a:schemeClr val="accent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ym typeface="+mn-ea"/>
            </a:endParaRPr>
          </a:p>
        </p:txBody>
      </p:sp>
      <p:sp>
        <p:nvSpPr>
          <p:cNvPr id="39" name="文本框 38"/>
          <p:cNvSpPr txBox="1"/>
          <p:nvPr>
            <p:custDataLst>
              <p:tags r:id="rId8"/>
            </p:custDataLst>
          </p:nvPr>
        </p:nvSpPr>
        <p:spPr>
          <a:xfrm>
            <a:off x="7112690" y="1820517"/>
            <a:ext cx="4299486" cy="3653167"/>
          </a:xfrm>
          <a:prstGeom prst="rect">
            <a:avLst/>
          </a:prstGeom>
          <a:noFill/>
        </p:spPr>
        <p:txBody>
          <a:bodyPr wrap="square" rtlCol="0" anchor="ctr" anchorCtr="0">
            <a:normAutofit/>
          </a:bodyPr>
          <a:lstStyle/>
          <a:p>
            <a:pPr marL="0" lvl="0" indent="0" algn="l" fontAlgn="auto">
              <a:lnSpc>
                <a:spcPct val="100000"/>
              </a:lnSpc>
              <a:spcBef>
                <a:spcPts val="0"/>
              </a:spcBef>
              <a:spcAft>
                <a:spcPts val="800"/>
              </a:spcAft>
              <a:buSzPct val="100000"/>
            </a:pPr>
            <a:r>
              <a:rPr lang="en-US" altLang="zh-CN" sz="4000" spc="320">
                <a:solidFill>
                  <a:schemeClr val="lt1"/>
                </a:solidFill>
                <a:uFillTx/>
                <a:latin typeface="Arial" panose="020B0604020202020204" pitchFamily="34" charset="0"/>
                <a:ea typeface="微软雅黑" panose="020B0503020204020204" charset="-122"/>
              </a:rPr>
              <a:t>深度学习算法</a:t>
            </a:r>
            <a:endParaRPr lang="en-US" altLang="zh-CN" sz="4000" spc="320">
              <a:solidFill>
                <a:schemeClr val="lt1"/>
              </a:solidFill>
              <a:uFillTx/>
              <a:latin typeface="Arial" panose="020B0604020202020204" pitchFamily="34" charset="0"/>
              <a:ea typeface="微软雅黑" panose="020B0503020204020204" charset="-122"/>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292800" y="304200"/>
            <a:ext cx="11606400" cy="62496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1" name="文本框 10"/>
          <p:cNvSpPr txBox="1"/>
          <p:nvPr>
            <p:custDataLst>
              <p:tags r:id="rId2"/>
            </p:custDataLst>
          </p:nvPr>
        </p:nvSpPr>
        <p:spPr>
          <a:xfrm>
            <a:off x="914362" y="1066784"/>
            <a:ext cx="10363276"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en-US" altLang="zh-CN" sz="4400" b="1" spc="280">
                <a:solidFill>
                  <a:schemeClr val="accent1"/>
                </a:solidFill>
                <a:uFillTx/>
                <a:latin typeface="微软雅黑" panose="020B0503020204020204" charset="-122"/>
                <a:ea typeface="微软雅黑" panose="020B0503020204020204" charset="-122"/>
              </a:rPr>
              <a:t>1.使用传统算法来进行细胞的计数</a:t>
            </a:r>
            <a:endParaRPr lang="en-US" altLang="zh-CN" sz="4400" b="1" spc="280">
              <a:solidFill>
                <a:schemeClr val="accent1"/>
              </a:solidFill>
              <a:uFillTx/>
              <a:latin typeface="微软雅黑" panose="020B0503020204020204" charset="-122"/>
              <a:ea typeface="微软雅黑" panose="020B0503020204020204" charset="-122"/>
            </a:endParaRPr>
          </a:p>
        </p:txBody>
      </p:sp>
      <p:pic>
        <p:nvPicPr>
          <p:cNvPr id="12" name="图片 11"/>
          <p:cNvPicPr>
            <a:picLocks noChangeAspect="1"/>
          </p:cNvPicPr>
          <p:nvPr>
            <p:custDataLst>
              <p:tags r:id="rId3"/>
            </p:custDataLst>
          </p:nvPr>
        </p:nvPicPr>
        <p:blipFill rotWithShape="1">
          <a:blip r:embed="rId4"/>
          <a:srcRect l="6250" r="6250"/>
          <a:stretch>
            <a:fillRect/>
          </a:stretch>
        </p:blipFill>
        <p:spPr>
          <a:xfrm>
            <a:off x="914368" y="2133592"/>
            <a:ext cx="3200425" cy="3657625"/>
          </a:xfrm>
          <a:custGeom>
            <a:avLst/>
            <a:gdLst/>
            <a:ahLst/>
            <a:cxnLst>
              <a:cxn ang="3">
                <a:pos x="hc" y="t"/>
              </a:cxn>
              <a:cxn ang="cd2">
                <a:pos x="l" y="vc"/>
              </a:cxn>
              <a:cxn ang="cd4">
                <a:pos x="hc" y="b"/>
              </a:cxn>
              <a:cxn ang="0">
                <a:pos x="r" y="vc"/>
              </a:cxn>
            </a:cxnLst>
            <a:rect l="l" t="t" r="r" b="b"/>
            <a:pathLst>
              <a:path w="5040" h="5760">
                <a:moveTo>
                  <a:pt x="0" y="0"/>
                </a:moveTo>
                <a:lnTo>
                  <a:pt x="5040" y="0"/>
                </a:lnTo>
                <a:lnTo>
                  <a:pt x="5040" y="5760"/>
                </a:lnTo>
                <a:lnTo>
                  <a:pt x="0" y="5760"/>
                </a:lnTo>
                <a:lnTo>
                  <a:pt x="0" y="0"/>
                </a:lnTo>
                <a:close/>
              </a:path>
            </a:pathLst>
          </a:custGeom>
        </p:spPr>
      </p:pic>
      <p:pic>
        <p:nvPicPr>
          <p:cNvPr id="13" name="图片 12"/>
          <p:cNvPicPr>
            <a:picLocks noChangeAspect="1"/>
          </p:cNvPicPr>
          <p:nvPr>
            <p:custDataLst>
              <p:tags r:id="rId5"/>
            </p:custDataLst>
          </p:nvPr>
        </p:nvPicPr>
        <p:blipFill rotWithShape="1">
          <a:blip r:embed="rId6"/>
          <a:srcRect l="7031" r="7031"/>
          <a:stretch>
            <a:fillRect/>
          </a:stretch>
        </p:blipFill>
        <p:spPr>
          <a:xfrm>
            <a:off x="4419603" y="2133592"/>
            <a:ext cx="3143275" cy="3657625"/>
          </a:xfrm>
          <a:custGeom>
            <a:avLst/>
            <a:gdLst/>
            <a:ahLst/>
            <a:cxnLst>
              <a:cxn ang="3">
                <a:pos x="hc" y="t"/>
              </a:cxn>
              <a:cxn ang="cd2">
                <a:pos x="l" y="vc"/>
              </a:cxn>
              <a:cxn ang="cd4">
                <a:pos x="hc" y="b"/>
              </a:cxn>
              <a:cxn ang="0">
                <a:pos x="r" y="vc"/>
              </a:cxn>
            </a:cxnLst>
            <a:rect l="l" t="t" r="r" b="b"/>
            <a:pathLst>
              <a:path w="5280" h="5760">
                <a:moveTo>
                  <a:pt x="0" y="0"/>
                </a:moveTo>
                <a:lnTo>
                  <a:pt x="5280" y="0"/>
                </a:lnTo>
                <a:lnTo>
                  <a:pt x="5280" y="5760"/>
                </a:lnTo>
                <a:lnTo>
                  <a:pt x="0" y="5760"/>
                </a:lnTo>
                <a:lnTo>
                  <a:pt x="0" y="0"/>
                </a:lnTo>
                <a:close/>
              </a:path>
            </a:pathLst>
          </a:custGeom>
        </p:spPr>
      </p:pic>
      <p:pic>
        <p:nvPicPr>
          <p:cNvPr id="14" name="图片 13"/>
          <p:cNvPicPr>
            <a:picLocks noChangeAspect="1"/>
          </p:cNvPicPr>
          <p:nvPr>
            <p:custDataLst>
              <p:tags r:id="rId7"/>
            </p:custDataLst>
          </p:nvPr>
        </p:nvPicPr>
        <p:blipFill rotWithShape="1">
          <a:blip r:embed="rId8"/>
          <a:srcRect l="3386" r="3386"/>
          <a:stretch>
            <a:fillRect/>
          </a:stretch>
        </p:blipFill>
        <p:spPr>
          <a:xfrm>
            <a:off x="7867682" y="2133592"/>
            <a:ext cx="3409950" cy="3657625"/>
          </a:xfrm>
          <a:custGeom>
            <a:avLst/>
            <a:gdLst/>
            <a:ahLst/>
            <a:cxnLst>
              <a:cxn ang="3">
                <a:pos x="hc" y="t"/>
              </a:cxn>
              <a:cxn ang="cd2">
                <a:pos x="l" y="vc"/>
              </a:cxn>
              <a:cxn ang="cd4">
                <a:pos x="hc" y="b"/>
              </a:cxn>
              <a:cxn ang="0">
                <a:pos x="r" y="vc"/>
              </a:cxn>
            </a:cxnLst>
            <a:rect l="l" t="t" r="r" b="b"/>
            <a:pathLst>
              <a:path w="5040" h="5760">
                <a:moveTo>
                  <a:pt x="0" y="0"/>
                </a:moveTo>
                <a:lnTo>
                  <a:pt x="5040" y="0"/>
                </a:lnTo>
                <a:lnTo>
                  <a:pt x="5040" y="5760"/>
                </a:lnTo>
                <a:lnTo>
                  <a:pt x="0" y="5760"/>
                </a:lnTo>
                <a:lnTo>
                  <a:pt x="0" y="0"/>
                </a:lnTo>
                <a:close/>
              </a:path>
            </a:pathLst>
          </a:custGeom>
        </p:spPr>
      </p:pic>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950" y="235585"/>
            <a:ext cx="4064000" cy="368300"/>
          </a:xfrm>
          <a:prstGeom prst="rect">
            <a:avLst/>
          </a:prstGeom>
          <a:noFill/>
        </p:spPr>
        <p:txBody>
          <a:bodyPr wrap="square" rtlCol="0">
            <a:spAutoFit/>
          </a:bodyPr>
          <a:lstStyle/>
          <a:p>
            <a:r>
              <a:rPr lang="en-US" altLang="zh-CN"/>
              <a:t>2.yolov5</a:t>
            </a:r>
            <a:r>
              <a:rPr lang="zh-CN" altLang="en-US"/>
              <a:t>算法</a:t>
            </a:r>
            <a:endParaRPr lang="zh-CN" altLang="en-US"/>
          </a:p>
        </p:txBody>
      </p:sp>
      <p:grpSp>
        <p:nvGrpSpPr>
          <p:cNvPr id="3" name="组合 2"/>
          <p:cNvGrpSpPr/>
          <p:nvPr/>
        </p:nvGrpSpPr>
        <p:grpSpPr>
          <a:xfrm rot="0">
            <a:off x="0" y="744220"/>
            <a:ext cx="12110720" cy="5369560"/>
            <a:chOff x="0" y="1172"/>
            <a:chExt cx="19072" cy="8456"/>
          </a:xfrm>
        </p:grpSpPr>
        <p:pic>
          <p:nvPicPr>
            <p:cNvPr id="6" name="图片 5" descr="yolov5s"/>
            <p:cNvPicPr>
              <a:picLocks noChangeAspect="1"/>
            </p:cNvPicPr>
            <p:nvPr/>
          </p:nvPicPr>
          <p:blipFill>
            <a:blip r:embed="rId1"/>
            <a:srcRect b="3514"/>
            <a:stretch>
              <a:fillRect/>
            </a:stretch>
          </p:blipFill>
          <p:spPr>
            <a:xfrm>
              <a:off x="0" y="1172"/>
              <a:ext cx="19072" cy="8456"/>
            </a:xfrm>
            <a:prstGeom prst="rect">
              <a:avLst/>
            </a:prstGeom>
          </p:spPr>
        </p:pic>
        <p:sp>
          <p:nvSpPr>
            <p:cNvPr id="7" name="右箭头 6">
              <a:hlinkClick r:id="rId2" action="ppaction://hlinksldjump"/>
            </p:cNvPr>
            <p:cNvSpPr/>
            <p:nvPr/>
          </p:nvSpPr>
          <p:spPr>
            <a:xfrm>
              <a:off x="1710" y="2371"/>
              <a:ext cx="357" cy="343"/>
            </a:xfrm>
            <a:prstGeom prst="righ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a:hlinkClick r:id="rId3" action="ppaction://hlinksldjump"/>
            </p:cNvPr>
            <p:cNvSpPr/>
            <p:nvPr>
              <p:custDataLst>
                <p:tags r:id="rId4"/>
              </p:custDataLst>
            </p:nvPr>
          </p:nvSpPr>
          <p:spPr>
            <a:xfrm>
              <a:off x="2795" y="2371"/>
              <a:ext cx="357" cy="343"/>
            </a:xfrm>
            <a:prstGeom prst="righ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hlinkClick r:id="rId5" action="ppaction://hlinksldjump"/>
            </p:cNvPr>
            <p:cNvSpPr/>
            <p:nvPr>
              <p:custDataLst>
                <p:tags r:id="rId6"/>
              </p:custDataLst>
            </p:nvPr>
          </p:nvSpPr>
          <p:spPr>
            <a:xfrm>
              <a:off x="13560" y="1286"/>
              <a:ext cx="357" cy="343"/>
            </a:xfrm>
            <a:prstGeom prst="righ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7"/>
              </p:custDataLst>
            </p:nvPr>
          </p:nvPicPr>
          <p:blipFill>
            <a:blip r:embed="rId8"/>
            <a:stretch>
              <a:fillRect/>
            </a:stretch>
          </p:blipFill>
          <p:spPr>
            <a:xfrm>
              <a:off x="5166" y="3540"/>
              <a:ext cx="3243" cy="2377"/>
            </a:xfrm>
            <a:prstGeom prst="rect">
              <a:avLst/>
            </a:prstGeom>
          </p:spPr>
        </p:pic>
      </p:grpSp>
      <p:sp>
        <p:nvSpPr>
          <p:cNvPr id="5" name="文本框 4"/>
          <p:cNvSpPr txBox="1"/>
          <p:nvPr/>
        </p:nvSpPr>
        <p:spPr>
          <a:xfrm>
            <a:off x="265430" y="1723390"/>
            <a:ext cx="714375" cy="231140"/>
          </a:xfrm>
          <a:prstGeom prst="rect">
            <a:avLst/>
          </a:prstGeom>
          <a:solidFill>
            <a:schemeClr val="bg1"/>
          </a:solidFill>
          <a:ln>
            <a:solidFill>
              <a:schemeClr val="bg1"/>
            </a:solidFill>
          </a:ln>
        </p:spPr>
        <p:txBody>
          <a:bodyPr wrap="square" rtlCol="0">
            <a:spAutoFit/>
          </a:bodyPr>
          <a:lstStyle/>
          <a:p>
            <a:r>
              <a:rPr lang="en-US" altLang="zh-CN" sz="900" b="1" dirty="0">
                <a:latin typeface="Times New Roman" panose="02020603050405020304" pitchFamily="18" charset="0"/>
                <a:cs typeface="Times New Roman" panose="02020603050405020304" pitchFamily="18" charset="0"/>
              </a:rPr>
              <a:t>416*416*3</a:t>
            </a:r>
            <a:endParaRPr lang="zh-CN" altLang="en-US" sz="9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505200"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charset="-122"/>
              <a:ea typeface="微软雅黑" panose="020B0503020204020204" charset="-122"/>
              <a:sym typeface="+mn-ea"/>
            </a:endParaRPr>
          </a:p>
        </p:txBody>
      </p:sp>
      <p:sp>
        <p:nvSpPr>
          <p:cNvPr id="17" name="矩形 16"/>
          <p:cNvSpPr/>
          <p:nvPr>
            <p:custDataLst>
              <p:tags r:id="rId2"/>
            </p:custDataLst>
          </p:nvPr>
        </p:nvSpPr>
        <p:spPr>
          <a:xfrm>
            <a:off x="304800" y="304800"/>
            <a:ext cx="3201035" cy="6096000"/>
          </a:xfrm>
          <a:prstGeom prst="rect">
            <a:avLst/>
          </a:prstGeom>
          <a:noFill/>
          <a:ln w="19050">
            <a:solidFill>
              <a:srgbClr val="FFFFFF"/>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8" name="矩形 17"/>
          <p:cNvSpPr/>
          <p:nvPr>
            <p:custDataLst>
              <p:tags r:id="rId3"/>
            </p:custDataLst>
          </p:nvPr>
        </p:nvSpPr>
        <p:spPr>
          <a:xfrm>
            <a:off x="3505835" y="304800"/>
            <a:ext cx="8228965" cy="6096000"/>
          </a:xfrm>
          <a:prstGeom prst="rect">
            <a:avLst/>
          </a:prstGeom>
          <a:noFill/>
          <a:ln w="19050">
            <a:solidFill>
              <a:schemeClr val="dk2"/>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9" name="任意多边形: 形状 6"/>
          <p:cNvSpPr>
            <a:spLocks noChangeAspect="1"/>
          </p:cNvSpPr>
          <p:nvPr>
            <p:custDataLst>
              <p:tags r:id="rId4"/>
            </p:custDataLst>
          </p:nvPr>
        </p:nvSpPr>
        <p:spPr>
          <a:xfrm rot="10800000">
            <a:off x="12914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20" name="任意多边形: 形状 7"/>
          <p:cNvSpPr>
            <a:spLocks noChangeAspect="1"/>
          </p:cNvSpPr>
          <p:nvPr>
            <p:custDataLst>
              <p:tags r:id="rId5"/>
            </p:custDataLst>
          </p:nvPr>
        </p:nvSpPr>
        <p:spPr>
          <a:xfrm rot="10800000">
            <a:off x="6866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2" name="文本框 1"/>
          <p:cNvSpPr txBox="1"/>
          <p:nvPr>
            <p:custDataLst>
              <p:tags r:id="rId6"/>
            </p:custDataLst>
          </p:nvPr>
        </p:nvSpPr>
        <p:spPr>
          <a:xfrm>
            <a:off x="609600" y="1219200"/>
            <a:ext cx="2590800" cy="1371600"/>
          </a:xfrm>
          <a:prstGeom prst="rect">
            <a:avLst/>
          </a:prstGeom>
          <a:noFill/>
        </p:spPr>
        <p:txBody>
          <a:bodyPr wrap="square" lIns="63500" tIns="25400" rIns="63500" bIns="25400" rtlCol="0" anchor="t" anchorCtr="0">
            <a:normAutofit/>
          </a:bodyPr>
          <a:lstStyle/>
          <a:p>
            <a:pPr marL="0" indent="0" algn="l">
              <a:lnSpc>
                <a:spcPct val="110000"/>
              </a:lnSpc>
              <a:spcBef>
                <a:spcPts val="0"/>
              </a:spcBef>
              <a:spcAft>
                <a:spcPts val="0"/>
              </a:spcAft>
              <a:buSzPct val="100000"/>
              <a:buNone/>
            </a:pPr>
            <a:r>
              <a:rPr lang="en-US" altLang="zh-CN" sz="3600" b="1" spc="200">
                <a:solidFill>
                  <a:schemeClr val="lt1"/>
                </a:solidFill>
                <a:uFillTx/>
                <a:latin typeface="微软雅黑" panose="020B0503020204020204" charset="-122"/>
                <a:ea typeface="微软雅黑" panose="020B0503020204020204" charset="-122"/>
              </a:rPr>
              <a:t>yolov5的特点</a:t>
            </a:r>
            <a:endParaRPr lang="en-US" altLang="zh-CN" sz="3600" b="1" spc="200">
              <a:solidFill>
                <a:schemeClr val="lt1"/>
              </a:solidFill>
              <a:uFillTx/>
              <a:latin typeface="微软雅黑" panose="020B0503020204020204" charset="-122"/>
              <a:ea typeface="微软雅黑" panose="020B0503020204020204" charset="-122"/>
            </a:endParaRPr>
          </a:p>
        </p:txBody>
      </p:sp>
      <p:sp>
        <p:nvSpPr>
          <p:cNvPr id="5" name="圆角矩形 5"/>
          <p:cNvSpPr/>
          <p:nvPr>
            <p:custDataLst>
              <p:tags r:id="rId7"/>
            </p:custDataLst>
          </p:nvPr>
        </p:nvSpPr>
        <p:spPr>
          <a:xfrm>
            <a:off x="4141125" y="885209"/>
            <a:ext cx="865343" cy="871830"/>
          </a:xfrm>
          <a:prstGeom prst="roundRect">
            <a:avLst>
              <a:gd name="adj" fmla="val 8303"/>
            </a:avLst>
          </a:prstGeom>
          <a:solidFill>
            <a:schemeClr val="accent5"/>
          </a:solidFill>
          <a:ln>
            <a:noFill/>
          </a:ln>
          <a:effectLst>
            <a:outerShdw blurRad="114300" dist="25400" dir="18000000"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168"/>
          <p:cNvSpPr/>
          <p:nvPr>
            <p:custDataLst>
              <p:tags r:id="rId8"/>
            </p:custDataLst>
          </p:nvPr>
        </p:nvSpPr>
        <p:spPr>
          <a:xfrm>
            <a:off x="3962088" y="1052570"/>
            <a:ext cx="3450346" cy="1948644"/>
          </a:xfrm>
          <a:prstGeom prst="roundRect">
            <a:avLst>
              <a:gd name="adj" fmla="val 8303"/>
            </a:avLst>
          </a:prstGeom>
          <a:solidFill>
            <a:schemeClr val="bg1"/>
          </a:solidFill>
          <a:ln>
            <a:noFill/>
          </a:ln>
          <a:effectLst>
            <a:outerShdw blurRad="317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9"/>
            </p:custDataLst>
          </p:nvPr>
        </p:nvSpPr>
        <p:spPr>
          <a:xfrm>
            <a:off x="4141124" y="1264689"/>
            <a:ext cx="2405966" cy="1590571"/>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lang="zh-CN" altLang="en-US" sz="2000" spc="120">
                <a:solidFill>
                  <a:schemeClr val="tx1"/>
                </a:solidFill>
                <a:uFillTx/>
                <a:latin typeface="Arial" panose="020B0604020202020204" pitchFamily="34" charset="0"/>
                <a:ea typeface="微软雅黑" panose="020B0503020204020204" charset="-122"/>
              </a:rPr>
              <a:t>输入端：Mosaic数据增强、自适应锚框计算、自适应图片缩放</a:t>
            </a:r>
            <a:endParaRPr lang="zh-CN" altLang="en-US" sz="2000" spc="120">
              <a:solidFill>
                <a:schemeClr val="tx1"/>
              </a:solidFill>
              <a:uFillTx/>
              <a:latin typeface="Arial" panose="020B0604020202020204" pitchFamily="34" charset="0"/>
              <a:ea typeface="微软雅黑" panose="020B0503020204020204" charset="-122"/>
            </a:endParaRPr>
          </a:p>
        </p:txBody>
      </p:sp>
      <p:sp>
        <p:nvSpPr>
          <p:cNvPr id="11" name="椭圆 10"/>
          <p:cNvSpPr/>
          <p:nvPr>
            <p:custDataLst>
              <p:tags r:id="rId10"/>
            </p:custDataLst>
          </p:nvPr>
        </p:nvSpPr>
        <p:spPr>
          <a:xfrm>
            <a:off x="6636609" y="1264689"/>
            <a:ext cx="533218" cy="533866"/>
          </a:xfrm>
          <a:prstGeom prst="ellipse">
            <a:avLst/>
          </a:prstGeom>
          <a:solidFill>
            <a:schemeClr val="accent5"/>
          </a:solidFill>
          <a:ln>
            <a:noFill/>
          </a:ln>
          <a:effectLst>
            <a:outerShdw blurRad="254000" dist="114300" dir="4020000" sx="79000" sy="79000" algn="t" rotWithShape="0">
              <a:schemeClr val="accent5">
                <a:lumMod val="75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a:solidFill>
                  <a:schemeClr val="lt1"/>
                </a:solidFill>
              </a:rPr>
              <a:t>1</a:t>
            </a:r>
            <a:endParaRPr lang="en-US" altLang="zh-CN" b="1">
              <a:solidFill>
                <a:schemeClr val="lt1"/>
              </a:solidFill>
            </a:endParaRPr>
          </a:p>
        </p:txBody>
      </p:sp>
      <p:sp>
        <p:nvSpPr>
          <p:cNvPr id="12" name="圆角矩形 6"/>
          <p:cNvSpPr/>
          <p:nvPr>
            <p:custDataLst>
              <p:tags r:id="rId11"/>
            </p:custDataLst>
          </p:nvPr>
        </p:nvSpPr>
        <p:spPr>
          <a:xfrm>
            <a:off x="8007251" y="885209"/>
            <a:ext cx="865343" cy="871830"/>
          </a:xfrm>
          <a:prstGeom prst="roundRect">
            <a:avLst>
              <a:gd name="adj" fmla="val 8303"/>
            </a:avLst>
          </a:prstGeom>
          <a:solidFill>
            <a:schemeClr val="accent3"/>
          </a:solidFill>
          <a:ln>
            <a:noFill/>
          </a:ln>
          <a:effectLst>
            <a:outerShdw blurRad="114300" dist="25400" dir="18000000"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7"/>
          <p:cNvSpPr/>
          <p:nvPr>
            <p:custDataLst>
              <p:tags r:id="rId12"/>
            </p:custDataLst>
          </p:nvPr>
        </p:nvSpPr>
        <p:spPr>
          <a:xfrm>
            <a:off x="7828215" y="1052570"/>
            <a:ext cx="3450346" cy="1948644"/>
          </a:xfrm>
          <a:prstGeom prst="roundRect">
            <a:avLst>
              <a:gd name="adj" fmla="val 8303"/>
            </a:avLst>
          </a:prstGeom>
          <a:solidFill>
            <a:schemeClr val="bg1"/>
          </a:solidFill>
          <a:ln>
            <a:noFill/>
          </a:ln>
          <a:effectLst>
            <a:outerShdw blurRad="317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custDataLst>
              <p:tags r:id="rId13"/>
            </p:custDataLst>
          </p:nvPr>
        </p:nvSpPr>
        <p:spPr>
          <a:xfrm>
            <a:off x="8007250" y="1264689"/>
            <a:ext cx="2405966" cy="1590571"/>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lang="zh-CN" altLang="en-US" sz="2000" spc="180">
                <a:solidFill>
                  <a:schemeClr val="tx1"/>
                </a:solidFill>
                <a:uFillTx/>
                <a:latin typeface="Arial" panose="020B0604020202020204" pitchFamily="34" charset="0"/>
                <a:ea typeface="微软雅黑" panose="020B0503020204020204" charset="-122"/>
              </a:rPr>
              <a:t>Backbone：Focus结构，CSP结构</a:t>
            </a:r>
            <a:endParaRPr lang="zh-CN" altLang="en-US" sz="2000" spc="180">
              <a:solidFill>
                <a:schemeClr val="tx1"/>
              </a:solidFill>
              <a:uFillTx/>
              <a:latin typeface="Arial" panose="020B0604020202020204" pitchFamily="34" charset="0"/>
              <a:ea typeface="微软雅黑" panose="020B0503020204020204" charset="-122"/>
            </a:endParaRPr>
          </a:p>
        </p:txBody>
      </p:sp>
      <p:sp>
        <p:nvSpPr>
          <p:cNvPr id="15" name="椭圆 14"/>
          <p:cNvSpPr/>
          <p:nvPr>
            <p:custDataLst>
              <p:tags r:id="rId14"/>
            </p:custDataLst>
          </p:nvPr>
        </p:nvSpPr>
        <p:spPr>
          <a:xfrm>
            <a:off x="10502735" y="1264689"/>
            <a:ext cx="533218" cy="533866"/>
          </a:xfrm>
          <a:prstGeom prst="ellipse">
            <a:avLst/>
          </a:prstGeom>
          <a:solidFill>
            <a:schemeClr val="accent3"/>
          </a:solidFill>
          <a:ln>
            <a:noFill/>
          </a:ln>
          <a:effectLst>
            <a:outerShdw blurRad="254000" dist="114300" dir="4020000" sx="79000" sy="79000" algn="t" rotWithShape="0">
              <a:schemeClr val="accent3">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a:solidFill>
                  <a:schemeClr val="lt1"/>
                </a:solidFill>
              </a:rPr>
              <a:t>2</a:t>
            </a:r>
            <a:endParaRPr lang="en-US" altLang="zh-CN" b="1">
              <a:solidFill>
                <a:schemeClr val="lt1"/>
              </a:solidFill>
            </a:endParaRPr>
          </a:p>
        </p:txBody>
      </p:sp>
      <p:sp>
        <p:nvSpPr>
          <p:cNvPr id="16" name="圆角矩形 10"/>
          <p:cNvSpPr/>
          <p:nvPr>
            <p:custDataLst>
              <p:tags r:id="rId15"/>
            </p:custDataLst>
          </p:nvPr>
        </p:nvSpPr>
        <p:spPr>
          <a:xfrm>
            <a:off x="4176154" y="3704386"/>
            <a:ext cx="865343" cy="871830"/>
          </a:xfrm>
          <a:prstGeom prst="roundRect">
            <a:avLst>
              <a:gd name="adj" fmla="val 8303"/>
            </a:avLst>
          </a:prstGeom>
          <a:solidFill>
            <a:schemeClr val="accent1"/>
          </a:solidFill>
          <a:ln>
            <a:noFill/>
          </a:ln>
          <a:effectLst>
            <a:outerShdw blurRad="114300" dist="25400" dir="18000000"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11"/>
          <p:cNvSpPr/>
          <p:nvPr>
            <p:custDataLst>
              <p:tags r:id="rId16"/>
            </p:custDataLst>
          </p:nvPr>
        </p:nvSpPr>
        <p:spPr>
          <a:xfrm>
            <a:off x="3997117" y="3871747"/>
            <a:ext cx="3450346" cy="1948644"/>
          </a:xfrm>
          <a:prstGeom prst="roundRect">
            <a:avLst>
              <a:gd name="adj" fmla="val 8303"/>
            </a:avLst>
          </a:prstGeom>
          <a:solidFill>
            <a:schemeClr val="bg1"/>
          </a:solidFill>
          <a:ln>
            <a:noFill/>
          </a:ln>
          <a:effectLst>
            <a:outerShdw blurRad="317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17"/>
            </p:custDataLst>
          </p:nvPr>
        </p:nvSpPr>
        <p:spPr>
          <a:xfrm>
            <a:off x="4176153" y="4083866"/>
            <a:ext cx="2405966" cy="1590571"/>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lang="zh-CN" altLang="en-US" sz="2000" spc="180">
                <a:solidFill>
                  <a:schemeClr val="tx1"/>
                </a:solidFill>
                <a:uFillTx/>
                <a:latin typeface="Arial" panose="020B0604020202020204" pitchFamily="34" charset="0"/>
                <a:ea typeface="微软雅黑" panose="020B0503020204020204" charset="-122"/>
              </a:rPr>
              <a:t>Neck：FPN+PAN结构</a:t>
            </a:r>
            <a:endParaRPr lang="zh-CN" altLang="en-US" sz="2000" spc="180">
              <a:solidFill>
                <a:schemeClr val="tx1"/>
              </a:solidFill>
              <a:uFillTx/>
              <a:latin typeface="Arial" panose="020B0604020202020204" pitchFamily="34" charset="0"/>
              <a:ea typeface="微软雅黑" panose="020B0503020204020204" charset="-122"/>
            </a:endParaRPr>
          </a:p>
        </p:txBody>
      </p:sp>
      <p:sp>
        <p:nvSpPr>
          <p:cNvPr id="21" name="椭圆 20"/>
          <p:cNvSpPr/>
          <p:nvPr>
            <p:custDataLst>
              <p:tags r:id="rId18"/>
            </p:custDataLst>
          </p:nvPr>
        </p:nvSpPr>
        <p:spPr>
          <a:xfrm>
            <a:off x="6671638" y="4083866"/>
            <a:ext cx="533218" cy="533866"/>
          </a:xfrm>
          <a:prstGeom prst="ellipse">
            <a:avLst/>
          </a:prstGeom>
          <a:solidFill>
            <a:schemeClr val="accent1"/>
          </a:solidFill>
          <a:ln>
            <a:noFill/>
          </a:ln>
          <a:effectLst>
            <a:outerShdw blurRad="254000" dist="114300" dir="4020000" sx="79000" sy="79000" algn="t" rotWithShape="0">
              <a:schemeClr val="accent1">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a:solidFill>
                  <a:schemeClr val="lt1"/>
                </a:solidFill>
              </a:rPr>
              <a:t>3</a:t>
            </a:r>
            <a:endParaRPr lang="en-US" altLang="zh-CN" b="1">
              <a:solidFill>
                <a:schemeClr val="lt1"/>
              </a:solidFill>
            </a:endParaRPr>
          </a:p>
        </p:txBody>
      </p:sp>
      <p:sp>
        <p:nvSpPr>
          <p:cNvPr id="22" name="圆角矩形 15"/>
          <p:cNvSpPr/>
          <p:nvPr>
            <p:custDataLst>
              <p:tags r:id="rId19"/>
            </p:custDataLst>
          </p:nvPr>
        </p:nvSpPr>
        <p:spPr>
          <a:xfrm>
            <a:off x="8007251" y="3704386"/>
            <a:ext cx="865343" cy="871830"/>
          </a:xfrm>
          <a:prstGeom prst="roundRect">
            <a:avLst>
              <a:gd name="adj" fmla="val 8303"/>
            </a:avLst>
          </a:prstGeom>
          <a:solidFill>
            <a:schemeClr val="accent6"/>
          </a:solidFill>
          <a:ln>
            <a:noFill/>
          </a:ln>
          <a:effectLst>
            <a:outerShdw blurRad="114300" dist="25400" dir="18000000"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6"/>
          <p:cNvSpPr/>
          <p:nvPr>
            <p:custDataLst>
              <p:tags r:id="rId20"/>
            </p:custDataLst>
          </p:nvPr>
        </p:nvSpPr>
        <p:spPr>
          <a:xfrm>
            <a:off x="7828215" y="3871747"/>
            <a:ext cx="3450346" cy="1948644"/>
          </a:xfrm>
          <a:prstGeom prst="roundRect">
            <a:avLst>
              <a:gd name="adj" fmla="val 8303"/>
            </a:avLst>
          </a:prstGeom>
          <a:solidFill>
            <a:schemeClr val="bg1"/>
          </a:solidFill>
          <a:ln>
            <a:noFill/>
          </a:ln>
          <a:effectLst>
            <a:outerShdw blurRad="317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21"/>
            </p:custDataLst>
          </p:nvPr>
        </p:nvSpPr>
        <p:spPr>
          <a:xfrm>
            <a:off x="8007250" y="4083866"/>
            <a:ext cx="2405966" cy="1590571"/>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lang="zh-CN" altLang="en-US" sz="2000" spc="180">
                <a:solidFill>
                  <a:schemeClr val="tx1"/>
                </a:solidFill>
                <a:uFillTx/>
                <a:latin typeface="Arial" panose="020B0604020202020204" pitchFamily="34" charset="0"/>
                <a:ea typeface="微软雅黑" panose="020B0503020204020204" charset="-122"/>
              </a:rPr>
              <a:t>Prediction：GIOU_Loss</a:t>
            </a:r>
            <a:endParaRPr lang="zh-CN" altLang="en-US" sz="2000" spc="180">
              <a:solidFill>
                <a:schemeClr val="tx1"/>
              </a:solidFill>
              <a:uFillTx/>
              <a:latin typeface="Arial" panose="020B0604020202020204" pitchFamily="34" charset="0"/>
              <a:ea typeface="微软雅黑" panose="020B0503020204020204" charset="-122"/>
            </a:endParaRPr>
          </a:p>
        </p:txBody>
      </p:sp>
      <p:sp>
        <p:nvSpPr>
          <p:cNvPr id="25" name="椭圆 24"/>
          <p:cNvSpPr/>
          <p:nvPr>
            <p:custDataLst>
              <p:tags r:id="rId22"/>
            </p:custDataLst>
          </p:nvPr>
        </p:nvSpPr>
        <p:spPr>
          <a:xfrm>
            <a:off x="10502735" y="4083866"/>
            <a:ext cx="533218" cy="533866"/>
          </a:xfrm>
          <a:prstGeom prst="ellipse">
            <a:avLst/>
          </a:prstGeom>
          <a:solidFill>
            <a:schemeClr val="accent6"/>
          </a:solidFill>
          <a:ln>
            <a:noFill/>
          </a:ln>
          <a:effectLst>
            <a:outerShdw blurRad="254000" dist="114300" dir="4020000" sx="79000" sy="79000" algn="t" rotWithShape="0">
              <a:schemeClr val="accent6">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a:solidFill>
                  <a:schemeClr val="lt1"/>
                </a:solidFill>
              </a:rPr>
              <a:t>4</a:t>
            </a:r>
            <a:endParaRPr lang="en-US" altLang="zh-CN" b="1">
              <a:solidFill>
                <a:schemeClr val="lt1"/>
              </a:solidFill>
            </a:endParaRPr>
          </a:p>
        </p:txBody>
      </p:sp>
    </p:spTree>
    <p:custDataLst>
      <p:tags r:id="rId2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2780" y="443865"/>
            <a:ext cx="4064000" cy="368300"/>
          </a:xfrm>
          <a:prstGeom prst="rect">
            <a:avLst/>
          </a:prstGeom>
          <a:noFill/>
        </p:spPr>
        <p:txBody>
          <a:bodyPr wrap="square" rtlCol="0">
            <a:spAutoFit/>
          </a:bodyPr>
          <a:lstStyle/>
          <a:p>
            <a:r>
              <a:rPr lang="zh-CN" altLang="en-US"/>
              <a:t>（1）Mosaic数据增强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52780" y="1334135"/>
            <a:ext cx="11134090" cy="38919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8780" y="198755"/>
            <a:ext cx="4064000" cy="368300"/>
          </a:xfrm>
          <a:prstGeom prst="rect">
            <a:avLst/>
          </a:prstGeom>
          <a:noFill/>
        </p:spPr>
        <p:txBody>
          <a:bodyPr wrap="square" rtlCol="0">
            <a:spAutoFit/>
          </a:bodyPr>
          <a:lstStyle/>
          <a:p>
            <a:r>
              <a:rPr lang="zh-CN" altLang="en-US"/>
              <a:t>（</a:t>
            </a:r>
            <a:r>
              <a:rPr lang="en-US" altLang="zh-CN"/>
              <a:t>2</a:t>
            </a:r>
            <a:r>
              <a:rPr lang="zh-CN" altLang="en-US"/>
              <a:t>）自适应图片缩放</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27330" y="2426970"/>
            <a:ext cx="11737340" cy="3658235"/>
          </a:xfrm>
          <a:prstGeom prst="rect">
            <a:avLst/>
          </a:prstGeom>
        </p:spPr>
      </p:pic>
      <p:sp>
        <p:nvSpPr>
          <p:cNvPr id="5" name="文本框 4"/>
          <p:cNvSpPr txBox="1"/>
          <p:nvPr/>
        </p:nvSpPr>
        <p:spPr>
          <a:xfrm>
            <a:off x="777240" y="824865"/>
            <a:ext cx="10050780" cy="1198880"/>
          </a:xfrm>
          <a:prstGeom prst="rect">
            <a:avLst/>
          </a:prstGeom>
          <a:noFill/>
        </p:spPr>
        <p:txBody>
          <a:bodyPr wrap="square" rtlCol="0">
            <a:spAutoFit/>
          </a:bodyPr>
          <a:lstStyle/>
          <a:p>
            <a:r>
              <a:rPr lang="zh-CN" altLang="en-US"/>
              <a:t>在常用的目标检测算法中，不同的图片长宽都不相同，因此常用的方式是将原始图片统一缩放到一个标准尺寸，再送入检测网络中。</a:t>
            </a:r>
            <a:endParaRPr lang="zh-CN" altLang="en-US"/>
          </a:p>
          <a:p>
            <a:endParaRPr lang="zh-CN" altLang="en-US"/>
          </a:p>
          <a:p>
            <a:r>
              <a:rPr lang="zh-CN" altLang="en-US"/>
              <a:t>比如Yolo算法中常用416*416，608*608等尺寸，比如对下面800*600的图像进行缩放。</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3085" y="398780"/>
            <a:ext cx="4064000" cy="368300"/>
          </a:xfrm>
          <a:prstGeom prst="rect">
            <a:avLst/>
          </a:prstGeom>
          <a:noFill/>
        </p:spPr>
        <p:txBody>
          <a:bodyPr wrap="square" rtlCol="0">
            <a:spAutoFit/>
          </a:bodyPr>
          <a:lstStyle/>
          <a:p>
            <a:r>
              <a:rPr lang="zh-CN" altLang="en-US"/>
              <a:t>（</a:t>
            </a:r>
            <a:r>
              <a:rPr lang="en-US" altLang="zh-CN"/>
              <a:t>3</a:t>
            </a:r>
            <a:r>
              <a:rPr lang="zh-CN" altLang="en-US"/>
              <a:t>）</a:t>
            </a:r>
            <a:r>
              <a:rPr lang="en-US" altLang="zh-CN"/>
              <a:t>Focus</a:t>
            </a:r>
            <a:r>
              <a:rPr lang="zh-CN" altLang="en-US"/>
              <a:t>结构</a:t>
            </a:r>
            <a:endParaRPr lang="zh-CN" altLang="en-US"/>
          </a:p>
        </p:txBody>
      </p:sp>
      <p:pic>
        <p:nvPicPr>
          <p:cNvPr id="4" name="图片 3" descr="切片操作"/>
          <p:cNvPicPr>
            <a:picLocks noChangeAspect="1"/>
          </p:cNvPicPr>
          <p:nvPr>
            <p:custDataLst>
              <p:tags r:id="rId1"/>
            </p:custDataLst>
          </p:nvPr>
        </p:nvPicPr>
        <p:blipFill>
          <a:blip r:embed="rId2"/>
          <a:srcRect l="51557" t="20101" b="17755"/>
          <a:stretch>
            <a:fillRect/>
          </a:stretch>
        </p:blipFill>
        <p:spPr>
          <a:xfrm>
            <a:off x="5849620" y="1060450"/>
            <a:ext cx="5906135" cy="3111500"/>
          </a:xfrm>
          <a:prstGeom prst="rect">
            <a:avLst/>
          </a:prstGeom>
        </p:spPr>
      </p:pic>
      <p:sp>
        <p:nvSpPr>
          <p:cNvPr id="5" name="文本框 4"/>
          <p:cNvSpPr txBox="1"/>
          <p:nvPr/>
        </p:nvSpPr>
        <p:spPr>
          <a:xfrm>
            <a:off x="318770" y="1601470"/>
            <a:ext cx="5251450" cy="2030095"/>
          </a:xfrm>
          <a:prstGeom prst="rect">
            <a:avLst/>
          </a:prstGeom>
          <a:noFill/>
        </p:spPr>
        <p:txBody>
          <a:bodyPr wrap="square" rtlCol="0">
            <a:spAutoFit/>
          </a:bodyPr>
          <a:lstStyle/>
          <a:p>
            <a:r>
              <a:rPr lang="zh-CN" altLang="en-US"/>
              <a:t>Focus结构，其中比较关键是切片操作。</a:t>
            </a:r>
            <a:endParaRPr lang="zh-CN" altLang="en-US"/>
          </a:p>
          <a:p>
            <a:r>
              <a:rPr lang="zh-CN" altLang="en-US"/>
              <a:t>比如右图的切片示意图，4*4*3的图像切片后变成2*2*12的特征图。</a:t>
            </a:r>
            <a:endParaRPr lang="zh-CN" altLang="en-US"/>
          </a:p>
          <a:p>
            <a:r>
              <a:rPr lang="zh-CN" altLang="en-US"/>
              <a:t>以Yolov5s的结构为例，原始</a:t>
            </a:r>
            <a:r>
              <a:rPr lang="en-US" altLang="zh-CN"/>
              <a:t>416</a:t>
            </a:r>
            <a:r>
              <a:rPr lang="zh-CN" altLang="en-US"/>
              <a:t>*</a:t>
            </a:r>
            <a:r>
              <a:rPr lang="en-US" altLang="zh-CN"/>
              <a:t>416</a:t>
            </a:r>
            <a:r>
              <a:rPr lang="zh-CN" altLang="en-US"/>
              <a:t>*3的图像输入Focus结构，采用切片操作，先变成</a:t>
            </a:r>
            <a:r>
              <a:rPr lang="en-US" altLang="zh-CN"/>
              <a:t>208</a:t>
            </a:r>
            <a:r>
              <a:rPr lang="zh-CN" altLang="en-US"/>
              <a:t>*</a:t>
            </a:r>
            <a:r>
              <a:rPr lang="en-US" altLang="zh-CN"/>
              <a:t>208</a:t>
            </a:r>
            <a:r>
              <a:rPr lang="zh-CN" altLang="en-US"/>
              <a:t>*12的特征图，再经过一次32个卷积核的卷积操作，最终变成</a:t>
            </a:r>
            <a:r>
              <a:rPr lang="en-US" altLang="zh-CN"/>
              <a:t>208</a:t>
            </a:r>
            <a:r>
              <a:rPr lang="zh-CN" altLang="en-US"/>
              <a:t>*</a:t>
            </a:r>
            <a:r>
              <a:rPr lang="en-US" altLang="zh-CN"/>
              <a:t>208</a:t>
            </a:r>
            <a:r>
              <a:rPr lang="zh-CN" altLang="en-US"/>
              <a:t>*32的特征图。</a:t>
            </a:r>
            <a:endParaRPr lang="zh-CN" altLang="en-US"/>
          </a:p>
        </p:txBody>
      </p:sp>
      <p:sp>
        <p:nvSpPr>
          <p:cNvPr id="7" name="左箭头 6">
            <a:hlinkClick r:id="rId3" action="ppaction://hlinksldjump"/>
          </p:cNvPr>
          <p:cNvSpPr/>
          <p:nvPr/>
        </p:nvSpPr>
        <p:spPr>
          <a:xfrm>
            <a:off x="11631295" y="6377305"/>
            <a:ext cx="335280" cy="316865"/>
          </a:xfrm>
          <a:prstGeom prst="lef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18770" y="4465955"/>
            <a:ext cx="8516620" cy="645160"/>
          </a:xfrm>
          <a:prstGeom prst="rect">
            <a:avLst/>
          </a:prstGeom>
          <a:noFill/>
        </p:spPr>
        <p:txBody>
          <a:bodyPr wrap="square" rtlCol="0">
            <a:spAutoFit/>
          </a:bodyPr>
          <a:p>
            <a:r>
              <a:rPr lang="zh-CN" altLang="en-US"/>
              <a:t>优点：</a:t>
            </a:r>
            <a:endParaRPr lang="zh-CN" altLang="en-US"/>
          </a:p>
          <a:p>
            <a:r>
              <a:rPr lang="en-US" altLang="zh-CN"/>
              <a:t>1.</a:t>
            </a:r>
            <a:r>
              <a:rPr lang="zh-CN" altLang="en-US"/>
              <a:t>减少计算量</a:t>
            </a:r>
            <a:r>
              <a:rPr lang="en-US" altLang="zh-CN"/>
              <a:t> 2.</a:t>
            </a:r>
            <a:r>
              <a:rPr lang="zh-CN" altLang="en-US"/>
              <a:t>增加特征图深度</a:t>
            </a:r>
            <a:r>
              <a:rPr lang="en-US" altLang="zh-CN"/>
              <a:t> 3.</a:t>
            </a:r>
            <a:r>
              <a:rPr lang="zh-CN" altLang="en-US"/>
              <a:t>提高特征的丰富性</a:t>
            </a:r>
            <a:r>
              <a:rPr lang="en-US" altLang="zh-CN"/>
              <a:t> 4.</a:t>
            </a:r>
            <a:r>
              <a:rPr lang="zh-CN" altLang="en-US"/>
              <a:t>节省内存资源</a:t>
            </a:r>
            <a:r>
              <a:rPr lang="en-US" altLang="zh-CN"/>
              <a:t> </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43585" y="508000"/>
            <a:ext cx="4064000" cy="368300"/>
          </a:xfrm>
          <a:prstGeom prst="rect">
            <a:avLst/>
          </a:prstGeom>
          <a:noFill/>
        </p:spPr>
        <p:txBody>
          <a:bodyPr wrap="square" rtlCol="0">
            <a:spAutoFit/>
          </a:bodyPr>
          <a:lstStyle/>
          <a:p>
            <a:r>
              <a:rPr lang="zh-CN" altLang="en-US"/>
              <a:t>（</a:t>
            </a:r>
            <a:r>
              <a:rPr lang="en-US" altLang="zh-CN"/>
              <a:t>4</a:t>
            </a:r>
            <a:r>
              <a:rPr lang="zh-CN" altLang="en-US"/>
              <a:t>）CSP结构</a:t>
            </a:r>
            <a:endParaRPr lang="zh-CN" altLang="en-US"/>
          </a:p>
        </p:txBody>
      </p:sp>
      <p:pic>
        <p:nvPicPr>
          <p:cNvPr id="5" name="图片 4" descr="csp1"/>
          <p:cNvPicPr>
            <a:picLocks noChangeAspect="1"/>
          </p:cNvPicPr>
          <p:nvPr/>
        </p:nvPicPr>
        <p:blipFill rotWithShape="1">
          <a:blip r:embed="rId1"/>
          <a:srcRect t="-1" r="9972" b="-876"/>
          <a:stretch>
            <a:fillRect/>
          </a:stretch>
        </p:blipFill>
        <p:spPr>
          <a:xfrm>
            <a:off x="1440815" y="1311275"/>
            <a:ext cx="9779635" cy="2611755"/>
          </a:xfrm>
          <a:prstGeom prst="rect">
            <a:avLst/>
          </a:prstGeom>
        </p:spPr>
      </p:pic>
      <p:sp>
        <p:nvSpPr>
          <p:cNvPr id="7" name="文本框 6"/>
          <p:cNvSpPr txBox="1"/>
          <p:nvPr/>
        </p:nvSpPr>
        <p:spPr>
          <a:xfrm>
            <a:off x="226695" y="3923030"/>
            <a:ext cx="11737975" cy="2179320"/>
          </a:xfrm>
          <a:prstGeom prst="rect">
            <a:avLst/>
          </a:prstGeom>
          <a:noFill/>
        </p:spPr>
        <p:txBody>
          <a:bodyPr wrap="square" rtlCol="0">
            <a:noAutofit/>
          </a:bodyPr>
          <a:lstStyle/>
          <a:p>
            <a:r>
              <a:rPr lang="en-US" altLang="zh-CN"/>
              <a:t>    </a:t>
            </a:r>
            <a:r>
              <a:rPr lang="zh-CN" altLang="en-US"/>
              <a:t>YOLOv5中的CSP结构指的是CSPNet（Cross Stage Partial Network）的设计，它是一种网络结构的改良，旨在减少计算成本并提高网络的学习能力。CSPNet的核心思想是将特征图分成两部分，然后在网络的不同阶段交叉合并这些部分。</a:t>
            </a:r>
            <a:endParaRPr lang="zh-CN" altLang="en-US"/>
          </a:p>
          <a:p>
            <a:r>
              <a:rPr lang="en-US" altLang="zh-CN"/>
              <a:t>    </a:t>
            </a:r>
            <a:r>
              <a:rPr lang="zh-CN" altLang="en-US"/>
              <a:t>将输入分为两个分支，一个分支先通过CBL，再经过多个残差结构（Bottleneck * N），再进行一次卷积；另一个分支直接进行卷积；然后两个分支进行concat，再经过BN（正态分布），再来一次激活，最后进行一个CBL。</a:t>
            </a:r>
            <a:endParaRPr lang="zh-CN" altLang="en-US"/>
          </a:p>
          <a:p>
            <a:r>
              <a:rPr lang="en-US" altLang="zh-CN"/>
              <a:t>    </a:t>
            </a:r>
            <a:r>
              <a:rPr lang="zh-CN" altLang="en-US"/>
              <a:t>CSP1_X应用于backbone主干网络部分，backbone是较深的网络，增加残差结构可以增加层与层之间反向传播的梯度值，避免因为加深而带来的梯度消失，从而可以提取到更细粒度的特征并且不用担心网络退化。</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1_1"/>
  <p:tag name="KSO_WM_TEMPLATE_CATEGORY" val="diagram"/>
  <p:tag name="KSO_WM_TEMPLATE_INDEX" val="20228761"/>
  <p:tag name="KSO_WM_UNIT_LAYERLEVEL" val="1_1_1"/>
  <p:tag name="KSO_WM_TAG_VERSION" val="1.0"/>
  <p:tag name="KSO_WM_BEAUTIFY_FLAG" val="#wm#"/>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436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368"/>
  <p:tag name="KSO_WM_UNIT_VALUE" val="1150"/>
  <p:tag name="KSO_WM_TEMPLATE_ASSEMBLE_XID" val="60656f7e4054ed1e2fb80bad"/>
  <p:tag name="KSO_WM_TEMPLATE_ASSEMBLE_GROUPID" val="60656f7e4054ed1e2fb80bad"/>
</p:tagLst>
</file>

<file path=ppt/tags/tag11.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4368_1*a*1"/>
  <p:tag name="KSO_WM_TEMPLATE_CATEGORY" val="diagram"/>
  <p:tag name="KSO_WM_TEMPLATE_INDEX" val="2021436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cc428f430644606adea70b638fcda3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93d23ae0d9e4483bd0942ca4f9661b9"/>
  <p:tag name="KSO_WM_UNIT_TEXT_FILL_FORE_SCHEMECOLOR_INDEX_BRIGHTNESS" val="0"/>
  <p:tag name="KSO_WM_UNIT_TEXT_FILL_FORE_SCHEMECOLOR_INDEX" val="13"/>
  <p:tag name="KSO_WM_UNIT_TEXT_FILL_TYPE" val="1"/>
  <p:tag name="KSO_WM_TEMPLATE_ASSEMBLE_XID" val="60656f7e4054ed1e2fb80bad"/>
  <p:tag name="KSO_WM_TEMPLATE_ASSEMBLE_GROUPID" val="60656f7e4054ed1e2fb80bad"/>
</p:tagLst>
</file>

<file path=ppt/tags/tag12.xml><?xml version="1.0" encoding="utf-8"?>
<p:tagLst xmlns:p="http://schemas.openxmlformats.org/presentationml/2006/main">
  <p:tag name="KSO_WM_UNIT_VALUE" val="1015*888"/>
  <p:tag name="KSO_WM_UNIT_HIGHLIGHT" val="0"/>
  <p:tag name="KSO_WM_UNIT_COMPATIBLE" val="0"/>
  <p:tag name="KSO_WM_UNIT_DIAGRAM_ISNUMVISUAL" val="0"/>
  <p:tag name="KSO_WM_UNIT_DIAGRAM_ISREFERUNIT" val="0"/>
  <p:tag name="KSO_WM_UNIT_TYPE" val="d"/>
  <p:tag name="KSO_WM_UNIT_INDEX" val="3"/>
  <p:tag name="KSO_WM_UNIT_ID" val="diagram20214368_1*d*3"/>
  <p:tag name="KSO_WM_TEMPLATE_CATEGORY" val="diagram"/>
  <p:tag name="KSO_WM_TEMPLATE_INDEX" val="20214368"/>
  <p:tag name="KSO_WM_UNIT_LAYERLEVEL" val="1"/>
  <p:tag name="KSO_WM_TAG_VERSION" val="1.0"/>
  <p:tag name="KSO_WM_BEAUTIFY_FLAG" val="#wm#"/>
  <p:tag name="KSO_WM_CHIP_GROUPID" val="5e7310da9a230a26b9e88a19"/>
  <p:tag name="KSO_WM_CHIP_XID" val="5e7310da9a230a26b9e88a1a"/>
  <p:tag name="KSO_WM_UNIT_DEC_AREA_ID" val="001ed6024a7f40d094bafaf2a05c680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5e8a6dad192459787eba20fbff6c0e0"/>
  <p:tag name="KSO_WM_UNIT_SUPPORT_UNIT_TYPE" val="[&quot;d&quot;]"/>
  <p:tag name="KSO_WM_TEMPLATE_ASSEMBLE_XID" val="60656f7e4054ed1e2fb80bad"/>
  <p:tag name="KSO_WM_TEMPLATE_ASSEMBLE_GROUPID" val="60656f7e4054ed1e2fb80bad"/>
</p:tagLst>
</file>

<file path=ppt/tags/tag13.xml><?xml version="1.0" encoding="utf-8"?>
<p:tagLst xmlns:p="http://schemas.openxmlformats.org/presentationml/2006/main">
  <p:tag name="KSO_WM_UNIT_VALUE" val="1015*931"/>
  <p:tag name="KSO_WM_UNIT_HIGHLIGHT" val="0"/>
  <p:tag name="KSO_WM_UNIT_COMPATIBLE" val="0"/>
  <p:tag name="KSO_WM_UNIT_DIAGRAM_ISNUMVISUAL" val="0"/>
  <p:tag name="KSO_WM_UNIT_DIAGRAM_ISREFERUNIT" val="0"/>
  <p:tag name="KSO_WM_UNIT_TYPE" val="d"/>
  <p:tag name="KSO_WM_UNIT_INDEX" val="1"/>
  <p:tag name="KSO_WM_UNIT_ID" val="diagram20214368_1*d*1"/>
  <p:tag name="KSO_WM_TEMPLATE_CATEGORY" val="diagram"/>
  <p:tag name="KSO_WM_TEMPLATE_INDEX" val="20214368"/>
  <p:tag name="KSO_WM_UNIT_LAYERLEVEL" val="1"/>
  <p:tag name="KSO_WM_TAG_VERSION" val="1.0"/>
  <p:tag name="KSO_WM_BEAUTIFY_FLAG" val="#wm#"/>
  <p:tag name="KSO_WM_CHIP_GROUPID" val="5e7310da9a230a26b9e88a19"/>
  <p:tag name="KSO_WM_CHIP_XID" val="5e7310da9a230a26b9e88a1a"/>
  <p:tag name="KSO_WM_UNIT_DEC_AREA_ID" val="36df1282d6774a75ae81c5af13e3c47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37c561493344fb3bc6ea312357ddfe6"/>
  <p:tag name="KSO_WM_UNIT_SUPPORT_UNIT_TYPE" val="[&quot;d&quot;]"/>
  <p:tag name="KSO_WM_TEMPLATE_ASSEMBLE_XID" val="60656f7e4054ed1e2fb80bad"/>
  <p:tag name="KSO_WM_TEMPLATE_ASSEMBLE_GROUPID" val="60656f7e4054ed1e2fb80bad"/>
</p:tagLst>
</file>

<file path=ppt/tags/tag14.xml><?xml version="1.0" encoding="utf-8"?>
<p:tagLst xmlns:p="http://schemas.openxmlformats.org/presentationml/2006/main">
  <p:tag name="KSO_WM_UNIT_VALUE" val="1015*888"/>
  <p:tag name="KSO_WM_UNIT_HIGHLIGHT" val="0"/>
  <p:tag name="KSO_WM_UNIT_COMPATIBLE" val="0"/>
  <p:tag name="KSO_WM_UNIT_DIAGRAM_ISNUMVISUAL" val="0"/>
  <p:tag name="KSO_WM_UNIT_DIAGRAM_ISREFERUNIT" val="0"/>
  <p:tag name="KSO_WM_UNIT_TYPE" val="d"/>
  <p:tag name="KSO_WM_UNIT_INDEX" val="2"/>
  <p:tag name="KSO_WM_UNIT_ID" val="diagram20214368_1*d*2"/>
  <p:tag name="KSO_WM_TEMPLATE_CATEGORY" val="diagram"/>
  <p:tag name="KSO_WM_TEMPLATE_INDEX" val="20214368"/>
  <p:tag name="KSO_WM_UNIT_LAYERLEVEL" val="1"/>
  <p:tag name="KSO_WM_TAG_VERSION" val="1.0"/>
  <p:tag name="KSO_WM_BEAUTIFY_FLAG" val="#wm#"/>
  <p:tag name="KSO_WM_CHIP_GROUPID" val="5e7310da9a230a26b9e88a19"/>
  <p:tag name="KSO_WM_CHIP_XID" val="5e7310da9a230a26b9e88a1a"/>
  <p:tag name="KSO_WM_UNIT_DEC_AREA_ID" val="b22938bce9184ffc88665abd012ad39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3b588b4cc1a47b28480cd73b1f3997f"/>
  <p:tag name="KSO_WM_UNIT_SUPPORT_UNIT_TYPE" val="[&quot;d&quot;]"/>
  <p:tag name="KSO_WM_TEMPLATE_ASSEMBLE_XID" val="60656f7e4054ed1e2fb80bad"/>
  <p:tag name="KSO_WM_TEMPLATE_ASSEMBLE_GROUPID" val="60656f7e4054ed1e2fb80bad"/>
</p:tagLst>
</file>

<file path=ppt/tags/tag15.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1-04-01T15:50:52&quot;,&quot;maxSize&quot;:{&quot;size1&quot;:46.6996285817448},&quot;minSize&quot;:{&quot;size1&quot;:26.69962858174479},&quot;normalSize&quot;:{&quot;size1&quot;:26.69962858174479},&quot;subLayout&quot;:[{&quot;id&quot;:&quot;2021-04-01T15:50:52&quot;,&quot;margin&quot;:{&quot;bottom&quot;:0.02600000612437725,&quot;left&quot;:2.5399999618530273,&quot;right&quot;:2.5399999618530273,&quot;top&quot;:2.9629998207092285},&quot;type&quot;:0},{&quot;direction&quot;:1,&quot;id&quot;:&quot;2021-04-01T15:50:52&quot;,&quot;maxSize&quot;:{&quot;size1&quot;:41.299737739562985},&quot;minSize&quot;:{&quot;size1&quot;:33.799737739562985},&quot;normalSize&quot;:{&quot;size1&quot;:33.799737739562985},&quot;subLayout&quot;:[{&quot;id&quot;:&quot;2021-04-01T15:50:52&quot;,&quot;margin&quot;:{&quot;bottom&quot;:2.9629998207092285,&quot;left&quot;:2.5399999618530273,&quot;right&quot;:0.02600000612437725,&quot;top&quot;:0.8199999928474426},&quot;type&quot;:0},{&quot;direction&quot;:1,&quot;id&quot;:&quot;2021-04-01T15:50:52&quot;,&quot;maxSize&quot;:{&quot;size1&quot;:45.29960383740564},&quot;minSize&quot;:{&quot;size1&quot;:33.999603837405644},&quot;normalSize&quot;:{&quot;size1&quot;:42.70330474375006},&quot;subLayout&quot;:[{&quot;id&quot;:&quot;2021-04-01T15:50:52&quot;,&quot;margin&quot;:{&quot;bottom&quot;:2.9629998207092285,&quot;left&quot;:0.8199999928474426,&quot;right&quot;:0.02600000612437725,&quot;top&quot;:0.8199999928474426},&quot;type&quot;:0},{&quot;id&quot;:&quot;2021-04-01T15:50:52&quot;,&quot;margin&quot;:{&quot;bottom&quot;:2.9629998207092285,&quot;left&quot;:0.8199999928474426,&quot;right&quot;:2.5399999618530273,&quot;top&quot;:0.8199999928474426},&quot;type&quot;:0}],&quot;type&quot;:0}],&quot;type&quot;:0}],&quot;type&quot;:0}"/>
  <p:tag name="KSO_WM_SLIDE_BACKGROUND" val="[&quot;general&quot;,&quot;frame&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fill_id&quot;:&quot;26c09458dcf84226809132cb0ad4113b&quot;,&quot;fill_align&quot;:&quot;cm&quot;,&quot;chip_types&quot;:[&quot;header&quot;]},{&quot;text_align&quot;:&quot;lm&quot;,&quot;text_direction&quot;:&quot;horizontal&quot;,&quot;support_big_font&quot;:false,&quot;fill_id&quot;:&quot;a668eca2aa1144ccae4d59ab8ffcd649&quot;,&quot;fill_align&quot;:&quot;lm&quot;,&quot;chip_types&quot;:[&quot;text&quot;,&quot;picture&quot;]},{&quot;text_align&quot;:&quot;lm&quot;,&quot;text_direction&quot;:&quot;horizontal&quot;,&quot;support_big_font&quot;:false,&quot;fill_id&quot;:&quot;ffa3f0fb155e44e596006838108d8f4a&quot;,&quot;fill_align&quot;:&quot;lm&quot;,&quot;chip_types&quot;:[&quot;text&quot;,&quot;picture&quot;]},{&quot;text_align&quot;:&quot;lm&quot;,&quot;text_direction&quot;:&quot;horizontal&quot;,&quot;support_big_font&quot;:false,&quot;fill_id&quot;:&quot;245a08c7a9e14e6882892bc43f1497a0&quot;,&quot;fill_align&quot;:&quot;lm&quot;,&quot;chip_types&quot;:[&quot;text&quot;,&quot;picture&quot;]}],[{&quot;text_align&quot;:&quot;cm&quot;,&quot;text_direction&quot;:&quot;horizontal&quot;,&quot;support_big_font&quot;:false,&quot;fill_id&quot;:&quot;26c09458dcf84226809132cb0ad4113b&quot;,&quot;fill_align&quot;:&quot;cm&quot;,&quot;chip_types&quot;:[&quot;header&quot;]},{&quot;text_align&quot;:&quot;ct&quot;,&quot;text_direction&quot;:&quot;horizontal&quot;,&quot;support_big_font&quot;:false,&quot;fill_id&quot;:&quot;a668eca2aa1144ccae4d59ab8ffcd649&quot;,&quot;fill_align&quot;:&quot;ct&quot;,&quot;chip_types&quot;:[&quot;pictext&quot;]},{&quot;text_align&quot;:&quot;ct&quot;,&quot;text_direction&quot;:&quot;horizontal&quot;,&quot;support_big_font&quot;:false,&quot;fill_id&quot;:&quot;ffa3f0fb155e44e596006838108d8f4a&quot;,&quot;fill_align&quot;:&quot;ct&quot;,&quot;chip_types&quot;:[&quot;pictext&quot;]},{&quot;text_align&quot;:&quot;ct&quot;,&quot;text_direction&quot;:&quot;horizontal&quot;,&quot;support_big_font&quot;:false,&quot;fill_id&quot;:&quot;245a08c7a9e14e6882892bc43f1497a0&quot;,&quot;fill_align&quot;:&quot;ct&quot;,&quot;chip_types&quot;:[&quot;pictext&quot;]}],[{&quot;text_align&quot;:&quot;cm&quot;,&quot;text_direction&quot;:&quot;horizontal&quot;,&quot;support_big_font&quot;:false,&quot;fill_id&quot;:&quot;26c09458dcf84226809132cb0ad4113b&quot;,&quot;fill_align&quot;:&quot;cm&quot;,&quot;chip_types&quot;:[&quot;header&quot;]},{&quot;text_align&quot;:&quot;rt&quot;,&quot;text_direction&quot;:&quot;horizontal&quot;,&quot;support_big_font&quot;:false,&quot;fill_id&quot;:&quot;a668eca2aa1144ccae4d59ab8ffcd649&quot;,&quot;fill_align&quot;:&quot;rt&quot;,&quot;chip_types&quot;:[&quot;text&quot;]},{&quot;text_align&quot;:&quot;ct&quot;,&quot;text_direction&quot;:&quot;horizontal&quot;,&quot;support_big_font&quot;:false,&quot;fill_id&quot;:&quot;ffa3f0fb155e44e596006838108d8f4a&quot;,&quot;fill_align&quot;:&quot;ct&quot;,&quot;chip_types&quot;:[&quot;pictext&quot;,&quot;picture&quot;]},{&quot;text_align&quot;:&quot;lt&quot;,&quot;text_direction&quot;:&quot;horizontal&quot;,&quot;support_big_font&quot;:false,&quot;fill_id&quot;:&quot;245a08c7a9e14e6882892bc43f1497a0&quot;,&quot;fill_align&quot;:&quot;lt&quot;,&quot;chip_types&quot;:[&quot;text&quot;]}]]"/>
  <p:tag name="KSO_WM_SLIDE_ID" val="diagram2021436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7*372"/>
  <p:tag name="KSO_WM_SLIDE_POSITION" val="71*84"/>
  <p:tag name="KSO_WM_TAG_VERSION" val="1.0"/>
  <p:tag name="KSO_WM_BEAUTIFY_FLAG" val="#wm#"/>
  <p:tag name="KSO_WM_TEMPLATE_CATEGORY" val="diagram"/>
  <p:tag name="KSO_WM_TEMPLATE_INDEX" val="20214368"/>
  <p:tag name="KSO_WM_SLIDE_LAYOUT" val="a_d"/>
  <p:tag name="KSO_WM_SLIDE_LAYOUT_CNT" val="1_3"/>
  <p:tag name="KSO_WM_CHIP_XID" val="5ef0848304715a2107802595"/>
  <p:tag name="KSO_WM_CHIP_DECFILLPROP" val="[]"/>
  <p:tag name="KSO_WM_SLIDE_CAN_ADD_NAVIGATION" val="1"/>
  <p:tag name="KSO_WM_CHIP_GROUPID" val="5ef0848304715a2107802594"/>
  <p:tag name="KSO_WM_SLIDE_BK_DARK_LIGHT" val="2"/>
  <p:tag name="KSO_WM_SLIDE_BACKGROUND_TYPE" val="frame"/>
  <p:tag name="KSO_WM_SLIDE_SUPPORT_FEATURE_TYPE" val="0"/>
  <p:tag name="KSO_WM_TEMPLATE_ASSEMBLE_XID" val="60656f7e4054ed1e2fb80bad"/>
  <p:tag name="KSO_WM_TEMPLATE_ASSEMBLE_GROUPID" val="60656f7e4054ed1e2fb80bad"/>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767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67"/>
  <p:tag name="KSO_WM_UNIT_VALUE" val="375"/>
  <p:tag name="KSO_WM_TEMPLATE_ASSEMBLE_XID" val="60656f9b4054ed1e2fb80d6e"/>
  <p:tag name="KSO_WM_TEMPLATE_ASSEMBLE_GROUPID" val="60656f9b4054ed1e2fb80d6e"/>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2_1"/>
  <p:tag name="KSO_WM_TEMPLATE_CATEGORY" val="diagram"/>
  <p:tag name="KSO_WM_TEMPLATE_INDEX" val="20228761"/>
  <p:tag name="KSO_WM_UNIT_LAYERLEVEL" val="1_1_1"/>
  <p:tag name="KSO_WM_TAG_VERSION" val="1.0"/>
  <p:tag name="KSO_WM_BEAUTIFY_FLAG" val="#wm#"/>
  <p:tag name="KSO_WM_UNIT_TYPE" val="l_h_i"/>
  <p:tag name="KSO_WM_UNIT_INDEX" val="1_2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67_1*i*2"/>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0517c0a8d4e643faac4c14e8bfee66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TEXT_FILL_FORE_SCHEMECOLOR_INDEX_BRIGHTNESS" val="0"/>
  <p:tag name="KSO_WM_UNIT_TEXT_FILL_FORE_SCHEMECOLOR_INDEX" val="2"/>
  <p:tag name="KSO_WM_UNIT_TEXT_FILL_TYPE" val="1"/>
  <p:tag name="KSO_WM_UNIT_VALUE" val="252"/>
  <p:tag name="KSO_WM_TEMPLATE_ASSEMBLE_XID" val="60656f9b4054ed1e2fb80d6e"/>
  <p:tag name="KSO_WM_TEMPLATE_ASSEMBLE_GROUPID" val="60656f9b4054ed1e2fb80d6e"/>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4767_1*i*3"/>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758ca4e4af8c46b28d1a14bc3761a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630"/>
  <p:tag name="KSO_WM_TEMPLATE_ASSEMBLE_XID" val="60656f9b4054ed1e2fb80d6e"/>
  <p:tag name="KSO_WM_TEMPLATE_ASSEMBLE_GROUPID" val="60656f9b4054ed1e2fb80d6e"/>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4767_1*i*4"/>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60ef649c3cd4167ac48b71d6d399a1a"/>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60656f9b4054ed1e2fb80d6e"/>
  <p:tag name="KSO_WM_TEMPLATE_ASSEMBLE_GROUPID" val="60656f9b4054ed1e2fb80d6e"/>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4767_1*i*5"/>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00c20734b6f4271bb27757094427133"/>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60656f9b4054ed1e2fb80d6e"/>
  <p:tag name="KSO_WM_TEMPLATE_ASSEMBLE_GROUPID" val="60656f9b4054ed1e2fb80d6e"/>
</p:tagLst>
</file>

<file path=ppt/tags/tag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4767_1*a*1"/>
  <p:tag name="KSO_WM_TEMPLATE_CATEGORY" val="diagram"/>
  <p:tag name="KSO_WM_TEMPLATE_INDEX" val="202147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1c512ddca3544ba95f8a7800298198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1bed2ff589640589acbf602a3d3dc60"/>
  <p:tag name="KSO_WM_UNIT_TEXT_FILL_FORE_SCHEMECOLOR_INDEX_BRIGHTNESS" val="0"/>
  <p:tag name="KSO_WM_UNIT_TEXT_FILL_FORE_SCHEMECOLOR_INDEX" val="13"/>
  <p:tag name="KSO_WM_UNIT_TEXT_FILL_TYPE" val="1"/>
  <p:tag name="KSO_WM_TEMPLATE_ASSEMBLE_XID" val="60656f9b4054ed1e2fb80d6e"/>
  <p:tag name="KSO_WM_TEMPLATE_ASSEMBLE_GROUPID" val="60656f9b4054ed1e2fb80d6e"/>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75_3*l_h_i*1_1_1"/>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SHADOW_SCHEMECOLOR_INDEX_BRIGHTNESS" val="0"/>
  <p:tag name="KSO_WM_UNIT_SHADOW_SCHEMECOLOR_INDEX" val="9"/>
  <p:tag name="KSO_WM_UNIT_TEXT_FILL_FORE_SCHEMECOLOR_INDEX_BRIGHTNESS" val="0"/>
  <p:tag name="KSO_WM_UNIT_TEXT_FILL_FORE_SCHEMECOLOR_INDEX" val="2"/>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775_3*l_h_i*1_1_3"/>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7.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75_3*l_h_f*1_1_1"/>
  <p:tag name="KSO_WM_TEMPLATE_CATEGORY" val="diagram"/>
  <p:tag name="KSO_WM_TEMPLATE_INDEX" val="2022877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28775_3*l_h_i*1_1_2"/>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SHADOW_SCHEMECOLOR_INDEX_BRIGHTNESS" val="-0.25"/>
  <p:tag name="KSO_WM_UNIT_SHADOW_SCHEMECOLOR_INDEX" val="9"/>
  <p:tag name="KSO_WM_UNIT_TEXT_FILL_FORE_SCHEMECOLOR_INDEX_BRIGHTNESS" val="0"/>
  <p:tag name="KSO_WM_UNIT_TEXT_FILL_FORE_SCHEMECOLOR_INDEX" val="2"/>
  <p:tag name="KSO_WM_UNIT_TEXT_FILL_TYPE" val="1"/>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75_3*l_h_i*1_2_1"/>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1_2"/>
  <p:tag name="KSO_WM_TEMPLATE_CATEGORY" val="diagram"/>
  <p:tag name="KSO_WM_TEMPLATE_INDEX" val="20228761"/>
  <p:tag name="KSO_WM_UNIT_LAYERLEVEL" val="1_1_1"/>
  <p:tag name="KSO_WM_TAG_VERSION" val="1.0"/>
  <p:tag name="KSO_WM_BEAUTIFY_FLAG" val="#wm#"/>
  <p:tag name="KSO_WM_UNIT_TYPE" val="l_h_i"/>
  <p:tag name="KSO_WM_UNIT_INDEX" val="1_1_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775_3*l_h_i*1_2_3"/>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1.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75_3*l_h_f*1_2_1"/>
  <p:tag name="KSO_WM_TEMPLATE_CATEGORY" val="diagram"/>
  <p:tag name="KSO_WM_TEMPLATE_INDEX" val="2022877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28775_3*l_h_i*1_2_2"/>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75_3*l_h_i*1_3_1"/>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775_3*l_h_i*1_3_3"/>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5.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75_3*l_h_f*1_3_1"/>
  <p:tag name="KSO_WM_TEMPLATE_CATEGORY" val="diagram"/>
  <p:tag name="KSO_WM_TEMPLATE_INDEX" val="2022877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28775_3*l_h_i*1_3_2"/>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75_3*l_h_i*1_4_1"/>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775_3*l_h_i*1_4_3"/>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9.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775_3*l_h_f*1_4_1"/>
  <p:tag name="KSO_WM_TEMPLATE_CATEGORY" val="diagram"/>
  <p:tag name="KSO_WM_TEMPLATE_INDEX" val="2022877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1_3"/>
  <p:tag name="KSO_WM_TEMPLATE_CATEGORY" val="diagram"/>
  <p:tag name="KSO_WM_TEMPLATE_INDEX" val="20228761"/>
  <p:tag name="KSO_WM_UNIT_LAYERLEVEL" val="1_1_1"/>
  <p:tag name="KSO_WM_TAG_VERSION" val="1.0"/>
  <p:tag name="KSO_WM_BEAUTIFY_FLAG" val="#wm#"/>
  <p:tag name="KSO_WM_UNIT_TYPE" val="l_h_i"/>
  <p:tag name="KSO_WM_UNIT_INDEX" val="1_1_3"/>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28775_3*l_h_i*1_4_2"/>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Lst>
</file>

<file path=ppt/tags/tag41.xml><?xml version="1.0" encoding="utf-8"?>
<p:tagLst xmlns:p="http://schemas.openxmlformats.org/presentationml/2006/main">
  <p:tag name="KSO_WM_SLIDE_ID" val="diagram202147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3*540"/>
  <p:tag name="KSO_WM_SLIDE_POSITION" val="0*0"/>
  <p:tag name="KSO_WM_TAG_VERSION" val="1.0"/>
  <p:tag name="KSO_WM_BEAUTIFY_FLAG" val="#wm#"/>
  <p:tag name="KSO_WM_TEMPLATE_CATEGORY" val="diagram"/>
  <p:tag name="KSO_WM_TEMPLATE_INDEX" val="20214767"/>
  <p:tag name="KSO_WM_SLIDE_LAYOUT" val="a_d"/>
  <p:tag name="KSO_WM_SLIDE_LAYOUT_CNT" val="1_1"/>
  <p:tag name="KSO_WM_SLIDE_LAYOUT_INFO" val="{&quot;backgroundInfo&quot;:[{&quot;bottom&quot;:0,&quot;bottomAbs&quot;:false,&quot;left&quot;:0,&quot;leftAbs&quot;:false,&quot;right&quot;:0.7125,&quot;rightAbs&quot;:false,&quot;top&quot;:0,&quot;topAbs&quot;:false,&quot;type&quot;:&quot;leftRight&quot;},{&quot;bottom&quot;:0,&quot;bottomAbs&quot;:false,&quot;left&quot;:0,&quot;leftAbs&quot;:false,&quot;right&quot;:0,&quot;rightAbs&quot;:false,&quot;top&quot;:0,&quot;topAbs&quot;:false,&quot;type&quot;:&quot;general&quot;}],&quot;direction&quot;:1,&quot;id&quot;:&quot;2021-04-01T15:55:51&quot;,&quot;maxSize&quot;:{&quot;size1&quot;:26.3},&quot;minSize&quot;:{&quot;size1&quot;:26.3},&quot;normalSize&quot;:{&quot;size1&quot;:26.3},&quot;subLayout&quot;:[{&quot;id&quot;:&quot;2021-04-01T15:55:51&quot;,&quot;margin&quot;:{&quot;bottom&quot;:8.467000007629395,&quot;left&quot;:1.6929999589920044,&quot;right&quot;:0.02600000612437725,&quot;top&quot;:3.38700008392334},&quot;type&quot;:0},{&quot;id&quot;:&quot;2021-04-01T15:55:51&quot;,&quot;margin&quot;:{&quot;bottom&quot;:2.5399999618530273,&quot;left&quot;:2.0899999141693115,&quot;right&quot;:2.5399999618530273,&quot;top&quot;:2.117000102996826},&quot;type&quot;:0}],&quot;type&quot;:0}"/>
  <p:tag name="KSO_WM_SLIDE_BACKGROUND" val="[&quot;leftRight&quot;,&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95c973fcd6134020a63a4180aebd3213&quot;,&quot;fill_align&quot;:&quot;lt&quot;,&quot;text_align&quot;:&quot;lt&quot;,&quot;text_direction&quot;:&quot;horizontal&quot;,&quot;chip_types&quot;:[&quot;text&quot;,&quot;header&quot;]},{&quot;fill_id&quot;:&quot;1c24f19bff6c4bd6a5f20f57a535bdbe&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1358a491bb0086638bf9"/>
  <p:tag name="KSO_WM_SLIDE_CAN_ADD_NAVIGATION" val="1"/>
  <p:tag name="KSO_WM_CHIP_GROUPID" val="5ef21358a491bb0086638bf8"/>
  <p:tag name="KSO_WM_SLIDE_BK_DARK_LIGHT" val="2"/>
  <p:tag name="KSO_WM_SLIDE_BACKGROUND_TYPE" val="leftRight"/>
  <p:tag name="KSO_WM_SLIDE_SUPPORT_FEATURE_TYPE" val="3"/>
  <p:tag name="KSO_WM_TEMPLATE_ASSEMBLE_XID" val="60656f9b4054ed1e2fb80d6e"/>
  <p:tag name="KSO_WM_TEMPLATE_ASSEMBLE_GROUPID" val="60656f9b4054ed1e2fb80d6e"/>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UNIT_PLACING_PICTURE_USER_VIEWPORT" val="{&quot;height&quot;:4900,&quot;width&quot;:9301}"/>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SUBTYPE" val="a"/>
  <p:tag name="KSO_WM_UNIT_PRESET_TEXT" val="点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61_1*l_h_f*1_1_1"/>
  <p:tag name="KSO_WM_TEMPLATE_CATEGORY" val="diagram"/>
  <p:tag name="KSO_WM_TEMPLATE_INDEX" val="2022876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2_2"/>
  <p:tag name="KSO_WM_TEMPLATE_CATEGORY" val="diagram"/>
  <p:tag name="KSO_WM_TEMPLATE_INDEX" val="20228761"/>
  <p:tag name="KSO_WM_UNIT_LAYERLEVEL" val="1_1_1"/>
  <p:tag name="KSO_WM_TAG_VERSION" val="1.0"/>
  <p:tag name="KSO_WM_BEAUTIFY_FLAG" val="#wm#"/>
  <p:tag name="KSO_WM_UNIT_TYPE" val="l_h_i"/>
  <p:tag name="KSO_WM_UNIT_INDEX" val="1_2_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1.xml><?xml version="1.0" encoding="utf-8"?>
<p:tagLst xmlns:p="http://schemas.openxmlformats.org/presentationml/2006/main">
  <p:tag name="KSO_WM_UNIT_VALUE" val="1311*2623"/>
  <p:tag name="KSO_WM_UNIT_HIGHLIGHT" val="0"/>
  <p:tag name="KSO_WM_UNIT_COMPATIBLE" val="0"/>
  <p:tag name="KSO_WM_UNIT_DIAGRAM_ISNUMVISUAL" val="0"/>
  <p:tag name="KSO_WM_UNIT_DIAGRAM_ISREFERUNIT" val="0"/>
  <p:tag name="KSO_WM_UNIT_TYPE" val="d"/>
  <p:tag name="KSO_WM_UNIT_INDEX" val="1"/>
  <p:tag name="KSO_WM_UNIT_ID" val="diagram20207575_1*d*1"/>
  <p:tag name="KSO_WM_TEMPLATE_CATEGORY" val="diagram"/>
  <p:tag name="KSO_WM_TEMPLATE_INDEX" val="20207575"/>
  <p:tag name="KSO_WM_UNIT_LAYERLEVEL" val="1"/>
  <p:tag name="KSO_WM_TAG_VERSION" val="1.0"/>
  <p:tag name="KSO_WM_BEAUTIFY_FLAG" val="#wm#"/>
  <p:tag name="KSO_WM_CHIP_GROUPID" val="5e7310da9a230a26b9e88a19"/>
  <p:tag name="KSO_WM_CHIP_XID" val="5e7310da9a230a26b9e88a1a"/>
  <p:tag name="KSO_WM_UNIT_DEC_AREA_ID" val="1c707c80cd214da69f827760da8349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a193b421954602b69d3d84dd6dbdfe"/>
  <p:tag name="KSO_WM_UNIT_SUPPORT_UNIT_TYPE" val="[&quot;l&quot;,&quot;m&quot;,&quot;n&quot;,&quot;o&quot;,&quot;p&quot;,&quot;q&quot;,&quot;r&quot;,&quot;δ&quot;,&quot;ε&quot;,&quot;ζ&quot;,&quot;η&quot;,&quot;d&quot;,&quot;α&quot;,&quot;β&quot;,&quot;θ&quot;]"/>
  <p:tag name="KSO_WM_TEMPLATE_ASSEMBLE_XID" val="60656e6e4054ed1e2fb7f894"/>
  <p:tag name="KSO_WM_TEMPLATE_ASSEMBLE_GROUPID" val="60656e6e4054ed1e2fb7f894"/>
  <p:tag name="KSO_WM_UNIT_PICTURE_CLIP_FLAG" val="0"/>
</p:tagLst>
</file>

<file path=ppt/tags/tag62.xml><?xml version="1.0" encoding="utf-8"?>
<p:tagLst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64.xml><?xml version="1.0" encoding="utf-8"?>
<p:tagLst xmlns:p="http://schemas.openxmlformats.org/presentationml/2006/main">
  <p:tag name="KSO_WM_BEAUTIFY_FLAG" val="#wm#"/>
  <p:tag name="KSO_WM_TEMPLATE_CATEGORY" val="diagram"/>
  <p:tag name="KSO_WM_TEMPLATE_INDEX" val="20207575"/>
  <p:tag name="KSO_WM_SLIDE_LAYOUT_INFO" val="{&quot;backgroundInfo&quot;:[{&quot;bottom&quot;:0,&quot;bottomAbs&quot;:false,&quot;left&quot;:0,&quot;leftAbs&quot;:false,&quot;right&quot;:0,&quot;rightAbs&quot;:false,&quot;top&quot;:0,&quot;topAbs&quot;:false,&quot;type&quot;:&quot;general&quot;}],&quot;direction&quot;:1,&quot;id&quot;:&quot;2024-05-12T23:23:21&quot;,&quot;maxSize&quot;:{&quot;size1&quot;:100},&quot;minSize&quot;:{&quot;size1&quot;:100},&quot;normalSize&quot;:{&quot;size1&quot;:100},&quot;subLayout&quot;:[{&quot;id&quot;:&quot;2024-05-12T23:23:21&quot;,&quot;margin&quot;:{&quot;bottom&quot;:2.117000102996826,&quot;left&quot;:2.5399999618530273,&quot;right&quot;:2.5399999618530273,&quot;top&quot;:2.117000102996826},&quot;type&quot;:0},{&quot;id&quot;:&quot;2024-05-12T23:23:21&quot;,&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2_3"/>
  <p:tag name="KSO_WM_TEMPLATE_CATEGORY" val="diagram"/>
  <p:tag name="KSO_WM_TEMPLATE_INDEX" val="20228761"/>
  <p:tag name="KSO_WM_UNIT_LAYERLEVEL" val="1_1_1"/>
  <p:tag name="KSO_WM_TAG_VERSION" val="1.0"/>
  <p:tag name="KSO_WM_BEAUTIFY_FLAG" val="#wm#"/>
  <p:tag name="KSO_WM_UNIT_TYPE" val="l_h_i"/>
  <p:tag name="KSO_WM_UNIT_INDEX" val="1_2_3"/>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25"/>
  <p:tag name="KSO_WM_UNIT_FILL_FORE_SCHEMECOLOR_INDEX_2" val="6"/>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5.xml><?xml version="1.0" encoding="utf-8"?>
<p:tagLst xmlns:p="http://schemas.openxmlformats.org/presentationml/2006/main">
  <p:tag name="KSO_WM_UNIT_VALUE" val="1311*2623"/>
  <p:tag name="KSO_WM_UNIT_HIGHLIGHT" val="0"/>
  <p:tag name="KSO_WM_UNIT_COMPATIBLE" val="0"/>
  <p:tag name="KSO_WM_UNIT_DIAGRAM_ISNUMVISUAL" val="0"/>
  <p:tag name="KSO_WM_UNIT_DIAGRAM_ISREFERUNIT" val="0"/>
  <p:tag name="KSO_WM_UNIT_TYPE" val="d"/>
  <p:tag name="KSO_WM_UNIT_INDEX" val="1"/>
  <p:tag name="KSO_WM_UNIT_ID" val="diagram20207575_1*d*1"/>
  <p:tag name="KSO_WM_TEMPLATE_CATEGORY" val="diagram"/>
  <p:tag name="KSO_WM_TEMPLATE_INDEX" val="20207575"/>
  <p:tag name="KSO_WM_UNIT_LAYERLEVEL" val="1"/>
  <p:tag name="KSO_WM_TAG_VERSION" val="1.0"/>
  <p:tag name="KSO_WM_BEAUTIFY_FLAG" val="#wm#"/>
  <p:tag name="KSO_WM_CHIP_GROUPID" val="5e7310da9a230a26b9e88a19"/>
  <p:tag name="KSO_WM_CHIP_XID" val="5e7310da9a230a26b9e88a1a"/>
  <p:tag name="KSO_WM_UNIT_DEC_AREA_ID" val="1c707c80cd214da69f827760da8349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a193b421954602b69d3d84dd6dbdfe"/>
  <p:tag name="KSO_WM_UNIT_SUPPORT_UNIT_TYPE" val="[&quot;l&quot;,&quot;m&quot;,&quot;n&quot;,&quot;o&quot;,&quot;p&quot;,&quot;q&quot;,&quot;r&quot;,&quot;δ&quot;,&quot;ε&quot;,&quot;ζ&quot;,&quot;η&quot;,&quot;d&quot;,&quot;α&quot;,&quot;β&quot;,&quot;θ&quot;]"/>
  <p:tag name="KSO_WM_TEMPLATE_ASSEMBLE_XID" val="60656e6e4054ed1e2fb7f894"/>
  <p:tag name="KSO_WM_TEMPLATE_ASSEMBLE_GROUPID" val="60656e6e4054ed1e2fb7f894"/>
  <p:tag name="KSO_WM_UNIT_PICTURE_CLIP_FLAG" val="0"/>
</p:tagLst>
</file>

<file path=ppt/tags/tag76.xml><?xml version="1.0" encoding="utf-8"?>
<p:tagLst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78.xml><?xml version="1.0" encoding="utf-8"?>
<p:tagLst xmlns:p="http://schemas.openxmlformats.org/presentationml/2006/main">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7575"/>
  <p:tag name="KSO_WM_SLIDE_TYPE" val="text"/>
  <p:tag name="KSO_WM_SLIDE_SUBTYPE" val="picTxt"/>
  <p:tag name="KSO_WM_SLIDE_SIZE" val="959*539"/>
  <p:tag name="KSO_WM_SLIDE_POSITION" val="0*0"/>
  <p:tag name="KSO_WM_SLIDE_LAYOUT" val="d"/>
  <p:tag name="KSO_WM_SLIDE_LAYOUT_CNT" val="1"/>
  <p:tag name="KSO_WM_SLIDE_CAN_ADD_NAVIGATION" val="1"/>
  <p:tag name="KSO_WM_CHIP_XID" val="5ed212f9daf2e53b70be3eb1"/>
  <p:tag name="KSO_WM_CHIP_DECFILLPROP" val="[]"/>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 name="KSO_WM_SLIDE_LAYOUT_INFO" val="{&quot;backgroundInfo&quot;:[{&quot;bottom&quot;:0,&quot;bottomAbs&quot;:false,&quot;left&quot;:0,&quot;leftAbs&quot;:false,&quot;right&quot;:0,&quot;rightAbs&quot;:false,&quot;top&quot;:0,&quot;topAbs&quot;:false,&quot;type&quot;:&quot;general&quot;}],&quot;direction&quot;:1,&quot;id&quot;:&quot;2024-05-12T23:23:45&quot;,&quot;maxSize&quot;:{&quot;size1&quot;:100},&quot;minSize&quot;:{&quot;size1&quot;:100},&quot;normalSize&quot;:{&quot;size1&quot;:100},&quot;subLayout&quot;:[{&quot;id&quot;:&quot;2024-05-12T23:23:45&quot;,&quot;margin&quot;:{&quot;bottom&quot;:2.117000102996826,&quot;left&quot;:2.5399999618530273,&quot;right&quot;:2.5399999618530273,&quot;top&quot;:2.117000102996826},&quot;type&quot;:0},{&quot;id&quot;:&quot;2024-05-12T23:23:45&quot;,&quot;type&quot;:0}],&quot;type&quot;:0}"/>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8.xml><?xml version="1.0" encoding="utf-8"?>
<p:tagLst xmlns:p="http://schemas.openxmlformats.org/presentationml/2006/main">
  <p:tag name="KSO_WM_UNIT_SUBTYPE" val="a"/>
  <p:tag name="KSO_WM_UNIT_PRESET_TEXT" val="点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61_1*l_h_f*1_2_1"/>
  <p:tag name="KSO_WM_TEMPLATE_CATEGORY" val="diagram"/>
  <p:tag name="KSO_WM_TEMPLATE_INDEX" val="2022876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9.xml><?xml version="1.0" encoding="utf-8"?>
<p:tagLst xmlns:p="http://schemas.openxmlformats.org/presentationml/2006/main">
  <p:tag name="KSO_WM_UNIT_PLACING_PICTURE_USER_VIEWPORT" val="{&quot;height&quot;:10752,&quot;width&quot;:10752}"/>
  <p:tag name="KSO_WM_UNIT_VALUE" val="1311*2623"/>
  <p:tag name="KSO_WM_UNIT_HIGHLIGHT" val="0"/>
  <p:tag name="KSO_WM_UNIT_DIAGRAM_ISNUMVISUAL" val="0"/>
  <p:tag name="KSO_WM_UNIT_DIAGRAM_ISREFERUNIT" val="0"/>
  <p:tag name="KSO_WM_UNIT_TYPE" val="d"/>
  <p:tag name="KSO_WM_UNIT_INDEX" val="1"/>
  <p:tag name="KSO_WM_UNIT_ID" val="diagram20207575_1*d*1"/>
  <p:tag name="KSO_WM_TEMPLATE_CATEGORY" val="diagram"/>
  <p:tag name="KSO_WM_TEMPLATE_INDEX" val="20207575"/>
  <p:tag name="KSO_WM_UNIT_LAYERLEVEL" val="1"/>
  <p:tag name="KSO_WM_TAG_VERSION" val="1.0"/>
  <p:tag name="KSO_WM_BEAUTIFY_FLAG" val="#wm#"/>
  <p:tag name="KSO_WM_CHIP_GROUPID" val="5e7310da9a230a26b9e88a19"/>
  <p:tag name="KSO_WM_CHIP_XID" val="5e7310da9a230a26b9e88a1a"/>
  <p:tag name="KSO_WM_UNIT_DEC_AREA_ID" val="1c707c80cd214da69f827760da8349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a193b421954602b69d3d84dd6dbdfe"/>
  <p:tag name="KSO_WM_UNIT_PLACING_PICTURE" val="3ea193b421954602b69d3d84dd6dbdfe"/>
  <p:tag name="KSO_WM_UNIT_SUPPORT_UNIT_TYPE" val="[&quot;l&quot;,&quot;m&quot;,&quot;n&quot;,&quot;o&quot;,&quot;p&quot;,&quot;q&quot;,&quot;r&quot;,&quot;δ&quot;,&quot;ε&quot;,&quot;ζ&quot;,&quot;η&quot;,&quot;d&quot;,&quot;α&quot;,&quot;β&quot;,&quot;θ&quot;]"/>
  <p:tag name="KSO_WM_TEMPLATE_ASSEMBLE_XID" val="60656e6e4054ed1e2fb7f894"/>
  <p:tag name="KSO_WM_TEMPLATE_ASSEMBLE_GROUPID" val="60656e6e4054ed1e2fb7f894"/>
  <p:tag name="KSO_WM_UNIT_PLACING_PICTURE_INFO" val="{&quot;code&quot;:&quot;a&quot;,&quot;full_picture&quot;:true,&quot;last_full_picture&quot;:&quot;a&quot;,&quot;margin&quot;:{&quot;bottom&quot;:12.477196690856715,&quot;top&quot;:11.204459961399039},&quot;scheme&quot;:&quot;2-0&quot;,&quot;spacing&quot;:5}"/>
  <p:tag name="KSO_WM_UNIT_PLACING_PICTURE_USER_VIEWPORT_SMARTMENU" val="{&quot;height&quot;:7596.406539806448,&quot;width&quot;:7530.0494384765625}"/>
  <p:tag name="KSO_WM_UNIT_PLACING_PICTURE_USER_RELATIVERECTANGLE_SMARTMENU" val="{&quot;bottom&quot;:0,&quot;left&quot;:0,&quot;right&quot;:0,&quot;top&quot;:0}"/>
</p:tagLst>
</file>

<file path=ppt/tags/tag9.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90.xml><?xml version="1.0" encoding="utf-8"?>
<p:tagLst xmlns:p="http://schemas.openxmlformats.org/presentationml/2006/main">
  <p:tag name="KSO_WM_UNIT_PLACING_PICTURE_USER_VIEWPORT" val="{&quot;height&quot;:10752,&quot;width&quot;:10752}"/>
  <p:tag name="KSO_WM_UNIT_VALUE" val="1311*2623"/>
  <p:tag name="KSO_WM_UNIT_HIGHLIGHT" val="0"/>
  <p:tag name="KSO_WM_UNIT_DIAGRAM_ISNUMVISUAL" val="0"/>
  <p:tag name="KSO_WM_UNIT_DIAGRAM_ISREFERUNIT" val="0"/>
  <p:tag name="KSO_WM_UNIT_TYPE" val="d"/>
  <p:tag name="KSO_WM_UNIT_INDEX" val="1"/>
  <p:tag name="KSO_WM_UNIT_ID" val="diagram20207575_1*d*1"/>
  <p:tag name="KSO_WM_TEMPLATE_CATEGORY" val="diagram"/>
  <p:tag name="KSO_WM_TEMPLATE_INDEX" val="20207575"/>
  <p:tag name="KSO_WM_UNIT_LAYERLEVEL" val="1"/>
  <p:tag name="KSO_WM_TAG_VERSION" val="1.0"/>
  <p:tag name="KSO_WM_BEAUTIFY_FLAG" val="#wm#"/>
  <p:tag name="KSO_WM_CHIP_GROUPID" val="5e7310da9a230a26b9e88a19"/>
  <p:tag name="KSO_WM_CHIP_XID" val="5e7310da9a230a26b9e88a1a"/>
  <p:tag name="KSO_WM_UNIT_DEC_AREA_ID" val="1c707c80cd214da69f827760da8349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a193b421954602b69d3d84dd6dbdfe"/>
  <p:tag name="KSO_WM_UNIT_PLACING_PICTURE" val="3ea193b421954602b69d3d84dd6dbdfe"/>
  <p:tag name="KSO_WM_UNIT_SUPPORT_UNIT_TYPE" val="[&quot;l&quot;,&quot;m&quot;,&quot;n&quot;,&quot;o&quot;,&quot;p&quot;,&quot;q&quot;,&quot;r&quot;,&quot;δ&quot;,&quot;ε&quot;,&quot;ζ&quot;,&quot;η&quot;,&quot;d&quot;,&quot;α&quot;,&quot;β&quot;,&quot;θ&quot;]"/>
  <p:tag name="KSO_WM_TEMPLATE_ASSEMBLE_XID" val="60656e6e4054ed1e2fb7f894"/>
  <p:tag name="KSO_WM_TEMPLATE_ASSEMBLE_GROUPID" val="60656e6e4054ed1e2fb7f894"/>
  <p:tag name="KSO_WM_UNIT_PLACING_PICTURE_INFO" val="{&quot;code&quot;:&quot;a&quot;,&quot;full_picture&quot;:true,&quot;last_full_picture&quot;:&quot;a&quot;,&quot;margin&quot;:{&quot;bottom&quot;:12.477196690856715,&quot;top&quot;:11.204459961399039},&quot;scheme&quot;:&quot;2-0&quot;,&quot;spacing&quot;:5}"/>
  <p:tag name="KSO_WM_UNIT_PLACING_PICTURE_USER_VIEWPORT_SMARTMENU" val="{&quot;height&quot;:7596.406539806448,&quot;width&quot;:7530.0494384765625}"/>
  <p:tag name="KSO_WM_UNIT_PLACING_PICTURE_USER_RELATIVERECTANGLE_SMARTMENU" val="{&quot;bottom&quot;:0,&quot;left&quot;:0,&quot;right&quot;:0,&quot;top&quot;:0}"/>
</p:tagLst>
</file>

<file path=ppt/tags/tag91.xml><?xml version="1.0" encoding="utf-8"?>
<p:tagLst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93.xml><?xml version="1.0" encoding="utf-8"?>
<p:tagLst xmlns:p="http://schemas.openxmlformats.org/presentationml/2006/main">
  <p:tag name="KSO_WM_BEAUTIFY_FLAG" val="#wm#"/>
  <p:tag name="KSO_WM_TEMPLATE_CATEGORY" val="diagram"/>
  <p:tag name="KSO_WM_TEMPLATE_INDEX" val="20207575"/>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 name="KSO_WM_SLIDE_LAYOUT_INFO" val="{&quot;backgroundInfo&quot;:[{&quot;bottom&quot;:0,&quot;bottomAbs&quot;:false,&quot;left&quot;:0,&quot;leftAbs&quot;:false,&quot;right&quot;:0,&quot;rightAbs&quot;:false,&quot;top&quot;:0,&quot;topAbs&quot;:false,&quot;type&quot;:&quot;general&quot;}],&quot;direction&quot;:1,&quot;id&quot;:&quot;2024-05-12T23:32:01&quot;,&quot;maxSize&quot;:{&quot;size1&quot;:100},&quot;minSize&quot;:{&quot;size1&quot;:100},&quot;normalSize&quot;:{&quot;size1&quot;:100},&quot;subLayout&quot;:[{&quot;id&quot;:&quot;2024-05-12T23:32:01&quot;,&quot;margin&quot;:{&quot;bottom&quot;:2.117000102996826,&quot;left&quot;:2.5399999618530273,&quot;right&quot;:2.5399999618530273,&quot;top&quot;:2.117000102996826},&quot;type&quot;:0},{&quot;id&quot;:&quot;2024-05-12T23:32:01&quot;,&quot;type&quot;:0}],&quot;type&quot;:0}"/>
</p:tagLst>
</file>

<file path=ppt/tags/tag94.xml><?xml version="1.0" encoding="utf-8"?>
<p:tagLst xmlns:p="http://schemas.openxmlformats.org/presentationml/2006/main">
  <p:tag name="COMMONDATA" val="eyJoZGlkIjoiMWVhYzkyZWQ2NWI2NjdiYmM5NjAwMGRlZDJhODlkNTk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1405</Words>
  <Application>WPS 演示</Application>
  <PresentationFormat>宽屏</PresentationFormat>
  <Paragraphs>82</Paragraphs>
  <Slides>16</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宋体</vt:lpstr>
      <vt:lpstr>Wingdings</vt:lpstr>
      <vt:lpstr>微软雅黑</vt:lpstr>
      <vt:lpstr>Times New Roman</vt:lpstr>
      <vt:lpstr>Cambria Math</vt:lpstr>
      <vt:lpstr>Calibri</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孟凡千</dc:creator>
  <cp:lastModifiedBy>雷神</cp:lastModifiedBy>
  <cp:revision>19</cp:revision>
  <dcterms:created xsi:type="dcterms:W3CDTF">2023-08-09T12:44:00Z</dcterms:created>
  <dcterms:modified xsi:type="dcterms:W3CDTF">2024-05-13T00:25:15Z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2052-12.1.0.16120</vt:lpwstr>
  </property>
</Properties>
</file>